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5"/>
  </p:notesMasterIdLst>
  <p:sldIdLst>
    <p:sldId id="256" r:id="rId2"/>
    <p:sldId id="257" r:id="rId3"/>
    <p:sldId id="258" r:id="rId4"/>
    <p:sldId id="259" r:id="rId5"/>
    <p:sldId id="260" r:id="rId6"/>
    <p:sldId id="261" r:id="rId7"/>
    <p:sldId id="262" r:id="rId8"/>
    <p:sldId id="263" r:id="rId9"/>
    <p:sldId id="272" r:id="rId10"/>
    <p:sldId id="274" r:id="rId11"/>
    <p:sldId id="275" r:id="rId12"/>
    <p:sldId id="278" r:id="rId13"/>
    <p:sldId id="279" r:id="rId14"/>
    <p:sldId id="281" r:id="rId15"/>
    <p:sldId id="282" r:id="rId16"/>
    <p:sldId id="283" r:id="rId17"/>
    <p:sldId id="289" r:id="rId18"/>
    <p:sldId id="290" r:id="rId19"/>
    <p:sldId id="291" r:id="rId20"/>
    <p:sldId id="292" r:id="rId21"/>
    <p:sldId id="293" r:id="rId22"/>
    <p:sldId id="284" r:id="rId23"/>
    <p:sldId id="294"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696"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185FB-C04F-4D46-ACEF-C9E72251A2CB}" type="datetimeFigureOut">
              <a:rPr lang="ru-RU" smtClean="0"/>
              <a:pPr/>
              <a:t>24.09.2024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01C727-E86F-45F1-B981-61E5B25A0504}"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a:solidFill>
                  <a:schemeClr val="tx1"/>
                </a:solidFill>
                <a:latin typeface="+mn-lt"/>
                <a:ea typeface="+mn-ea"/>
                <a:cs typeface="+mn-cs"/>
              </a:rPr>
              <a:t>Пословицы:</a:t>
            </a:r>
            <a:br>
              <a:rPr lang="ru-RU" sz="1200" kern="1200" dirty="0">
                <a:solidFill>
                  <a:schemeClr val="tx1"/>
                </a:solidFill>
                <a:latin typeface="+mn-lt"/>
                <a:ea typeface="+mn-ea"/>
                <a:cs typeface="+mn-cs"/>
              </a:rPr>
            </a:br>
            <a:endParaRPr lang="ru-RU" sz="1200" kern="1200" dirty="0">
              <a:solidFill>
                <a:schemeClr val="tx1"/>
              </a:solidFill>
              <a:latin typeface="+mn-lt"/>
              <a:ea typeface="+mn-ea"/>
              <a:cs typeface="+mn-cs"/>
            </a:endParaRPr>
          </a:p>
          <a:p>
            <a:r>
              <a:rPr lang="ru-RU" sz="1200" b="1" i="1" kern="1200" dirty="0">
                <a:solidFill>
                  <a:schemeClr val="tx1"/>
                </a:solidFill>
                <a:latin typeface="+mn-lt"/>
                <a:ea typeface="+mn-ea"/>
                <a:cs typeface="+mn-cs"/>
              </a:rPr>
              <a:t>1. От хорошего сна … Молодеешь</a:t>
            </a:r>
            <a:br>
              <a:rPr lang="ru-RU" sz="1200" kern="1200" dirty="0">
                <a:solidFill>
                  <a:schemeClr val="tx1"/>
                </a:solidFill>
                <a:latin typeface="+mn-lt"/>
                <a:ea typeface="+mn-ea"/>
                <a:cs typeface="+mn-cs"/>
              </a:rPr>
            </a:br>
            <a:br>
              <a:rPr lang="ru-RU" sz="1200" kern="1200" dirty="0">
                <a:solidFill>
                  <a:schemeClr val="tx1"/>
                </a:solidFill>
                <a:latin typeface="+mn-lt"/>
                <a:ea typeface="+mn-ea"/>
                <a:cs typeface="+mn-cs"/>
              </a:rPr>
            </a:br>
            <a:r>
              <a:rPr lang="ru-RU" sz="1200" b="1" i="1" kern="1200" dirty="0">
                <a:solidFill>
                  <a:schemeClr val="tx1"/>
                </a:solidFill>
                <a:latin typeface="+mn-lt"/>
                <a:ea typeface="+mn-ea"/>
                <a:cs typeface="+mn-cs"/>
              </a:rPr>
              <a:t>2. Сон – лучшее … Лекарство</a:t>
            </a:r>
            <a:br>
              <a:rPr lang="ru-RU" sz="1200" kern="1200" dirty="0">
                <a:solidFill>
                  <a:schemeClr val="tx1"/>
                </a:solidFill>
                <a:latin typeface="+mn-lt"/>
                <a:ea typeface="+mn-ea"/>
                <a:cs typeface="+mn-cs"/>
              </a:rPr>
            </a:br>
            <a:br>
              <a:rPr lang="ru-RU" sz="1200" kern="1200" dirty="0">
                <a:solidFill>
                  <a:schemeClr val="tx1"/>
                </a:solidFill>
                <a:latin typeface="+mn-lt"/>
                <a:ea typeface="+mn-ea"/>
                <a:cs typeface="+mn-cs"/>
              </a:rPr>
            </a:br>
            <a:r>
              <a:rPr lang="ru-RU" sz="1200" b="1" i="1" kern="1200" dirty="0">
                <a:solidFill>
                  <a:schemeClr val="tx1"/>
                </a:solidFill>
                <a:latin typeface="+mn-lt"/>
                <a:ea typeface="+mn-ea"/>
                <a:cs typeface="+mn-cs"/>
              </a:rPr>
              <a:t>3. Выспишься - … Помолодеешь</a:t>
            </a:r>
            <a:br>
              <a:rPr lang="ru-RU" sz="1200" kern="1200" dirty="0">
                <a:solidFill>
                  <a:schemeClr val="tx1"/>
                </a:solidFill>
                <a:latin typeface="+mn-lt"/>
                <a:ea typeface="+mn-ea"/>
                <a:cs typeface="+mn-cs"/>
              </a:rPr>
            </a:br>
            <a:br>
              <a:rPr lang="ru-RU" sz="1200" kern="1200" dirty="0">
                <a:solidFill>
                  <a:schemeClr val="tx1"/>
                </a:solidFill>
                <a:latin typeface="+mn-lt"/>
                <a:ea typeface="+mn-ea"/>
                <a:cs typeface="+mn-cs"/>
              </a:rPr>
            </a:br>
            <a:r>
              <a:rPr lang="ru-RU" sz="1200" b="1" i="1" kern="1200" dirty="0">
                <a:solidFill>
                  <a:schemeClr val="tx1"/>
                </a:solidFill>
                <a:latin typeface="+mn-lt"/>
                <a:ea typeface="+mn-ea"/>
                <a:cs typeface="+mn-cs"/>
              </a:rPr>
              <a:t>4. Выспался – будто вновь… Родился</a:t>
            </a:r>
            <a:endParaRPr lang="ru-RU" dirty="0"/>
          </a:p>
        </p:txBody>
      </p:sp>
      <p:sp>
        <p:nvSpPr>
          <p:cNvPr id="4" name="Номер слайда 3"/>
          <p:cNvSpPr>
            <a:spLocks noGrp="1"/>
          </p:cNvSpPr>
          <p:nvPr>
            <p:ph type="sldNum" sz="quarter" idx="10"/>
          </p:nvPr>
        </p:nvSpPr>
        <p:spPr/>
        <p:txBody>
          <a:bodyPr/>
          <a:lstStyle/>
          <a:p>
            <a:fld id="{B901C727-E86F-45F1-B981-61E5B25A0504}" type="slidenum">
              <a:rPr lang="ru-RU" smtClean="0"/>
              <a:pPr/>
              <a:t>6</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20" name="Нижний колонтитул 19"/>
          <p:cNvSpPr>
            <a:spLocks noGrp="1"/>
          </p:cNvSpPr>
          <p:nvPr>
            <p:ph type="ftr" sz="quarter" idx="11"/>
          </p:nvPr>
        </p:nvSpPr>
        <p:spPr/>
        <p:txBody>
          <a:bodyPr/>
          <a:lstStyle/>
          <a:p>
            <a:endParaRPr lang="ru-RU" dirty="0"/>
          </a:p>
        </p:txBody>
      </p:sp>
      <p:sp>
        <p:nvSpPr>
          <p:cNvPr id="10" name="Номер слайда 9"/>
          <p:cNvSpPr>
            <a:spLocks noGrp="1"/>
          </p:cNvSpPr>
          <p:nvPr>
            <p:ph type="sldNum" sz="quarter" idx="12"/>
          </p:nvPr>
        </p:nvSpPr>
        <p:spPr/>
        <p:txBody>
          <a:bodyPr/>
          <a:lstStyle/>
          <a:p>
            <a:fld id="{D1466E34-778A-41B6-A826-A2EF143BD82C}"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1466E34-778A-41B6-A826-A2EF143BD82C}"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1466E34-778A-41B6-A826-A2EF143BD82C}"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1466E34-778A-41B6-A826-A2EF143BD82C}"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1466E34-778A-41B6-A826-A2EF143BD82C}"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1466E34-778A-41B6-A826-A2EF143BD82C}"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1466E34-778A-41B6-A826-A2EF143BD82C}"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1466E34-778A-41B6-A826-A2EF143BD82C}"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Дата 1"/>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1466E34-778A-41B6-A826-A2EF143BD82C}"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1466E34-778A-41B6-A826-A2EF143BD82C}"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DC45724E-B391-43F5-921E-D008C99DEB7F}" type="datetimeFigureOut">
              <a:rPr lang="ru-RU" smtClean="0"/>
              <a:pPr/>
              <a:t>24.09.2024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1466E34-778A-41B6-A826-A2EF143BD82C}"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dirty="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C45724E-B391-43F5-921E-D008C99DEB7F}" type="datetimeFigureOut">
              <a:rPr lang="ru-RU" smtClean="0"/>
              <a:pPr/>
              <a:t>24.09.2024</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1466E34-778A-41B6-A826-A2EF143BD82C}"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are.yandex.ru/go.xml?service=gplus&amp;url=http://festival.1september.ru/articles/621285/&amp;title=%D0%9A%D0%BB%D0%B0%D1%81%D1%81%D0%BD%D1%8B%D0%B9%20%D1%87%D0%B0%D1%81%20%D0%BD%D0%B0%20%D1%82%D0%B5%D0%BC%D1%83%20%22%D0%97%D0%B4%D0%BE%D1%80%D0%BE%D0%B2%20%D0%B1%D1%83%D0%B4%D0%B5%D1%88%D1%8C%20%E2%80%93%20%D0%B2%D1%81%D0%B5%20%D0%B4%D0%BE%D0%B1%D1%83%D0%B4%D0%B5%D1%88%D1%8C%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5786454"/>
            <a:ext cx="7858180" cy="857256"/>
          </a:xfrm>
        </p:spPr>
        <p:txBody>
          <a:bodyPr>
            <a:normAutofit fontScale="90000"/>
          </a:bodyPr>
          <a:lstStyle/>
          <a:p>
            <a:r>
              <a:rPr lang="ru-RU" dirty="0"/>
              <a:t>«Здоров будешь – всё добудешь!»</a:t>
            </a:r>
          </a:p>
        </p:txBody>
      </p:sp>
      <p:sp>
        <p:nvSpPr>
          <p:cNvPr id="3" name="Подзаголовок 2"/>
          <p:cNvSpPr>
            <a:spLocks noGrp="1"/>
          </p:cNvSpPr>
          <p:nvPr>
            <p:ph type="subTitle" idx="1"/>
          </p:nvPr>
        </p:nvSpPr>
        <p:spPr>
          <a:xfrm>
            <a:off x="1142976" y="428604"/>
            <a:ext cx="7858180" cy="4572032"/>
          </a:xfrm>
        </p:spPr>
        <p:txBody>
          <a:bodyPr/>
          <a:lstStyle/>
          <a:p>
            <a:endParaRPr lang="ru-RU" dirty="0"/>
          </a:p>
        </p:txBody>
      </p:sp>
      <p:pic>
        <p:nvPicPr>
          <p:cNvPr id="7" name="Рисунок 6" descr="http://provse-i-obovsem.ru/images/raduga.jpg"/>
          <p:cNvPicPr/>
          <p:nvPr/>
        </p:nvPicPr>
        <p:blipFill>
          <a:blip r:embed="rId2"/>
          <a:srcRect/>
          <a:stretch>
            <a:fillRect/>
          </a:stretch>
        </p:blipFill>
        <p:spPr bwMode="auto">
          <a:xfrm>
            <a:off x="1142976" y="285728"/>
            <a:ext cx="7858180" cy="53578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Пословицы о здоровье</a:t>
            </a:r>
          </a:p>
        </p:txBody>
      </p:sp>
      <p:sp>
        <p:nvSpPr>
          <p:cNvPr id="3" name="Содержимое 2"/>
          <p:cNvSpPr>
            <a:spLocks noGrp="1"/>
          </p:cNvSpPr>
          <p:nvPr>
            <p:ph idx="1"/>
          </p:nvPr>
        </p:nvSpPr>
        <p:spPr/>
        <p:txBody>
          <a:bodyPr>
            <a:normAutofit fontScale="77500" lnSpcReduction="20000"/>
          </a:bodyPr>
          <a:lstStyle/>
          <a:p>
            <a:pPr>
              <a:buNone/>
            </a:pPr>
            <a:r>
              <a:rPr lang="ru-RU" dirty="0"/>
              <a:t>Умение вести здоровый образ жизни – признак высокой культуры человека, его образованности, настойчивости, воли.</a:t>
            </a:r>
            <a:br>
              <a:rPr lang="ru-RU" dirty="0"/>
            </a:br>
            <a:r>
              <a:rPr lang="ru-RU" dirty="0"/>
              <a:t>Как много народных пословиц о здоровье. Соединим фразу и прочитаем пословицу:</a:t>
            </a:r>
          </a:p>
          <a:p>
            <a:r>
              <a:rPr lang="ru-RU" dirty="0"/>
              <a:t>В здоровом теле… дороже золота.</a:t>
            </a:r>
          </a:p>
          <a:p>
            <a:r>
              <a:rPr lang="ru-RU" dirty="0"/>
              <a:t>Здоровье … за деньги не купишь</a:t>
            </a:r>
          </a:p>
          <a:p>
            <a:r>
              <a:rPr lang="ru-RU" dirty="0"/>
              <a:t>Здоровье … здоровый дух</a:t>
            </a:r>
          </a:p>
          <a:p>
            <a:r>
              <a:rPr lang="ru-RU" dirty="0"/>
              <a:t>Существуют тысячи болезней … рак</a:t>
            </a:r>
          </a:p>
          <a:p>
            <a:r>
              <a:rPr lang="ru-RU" dirty="0"/>
              <a:t>Здоровому каждый день … пить лекарство</a:t>
            </a:r>
          </a:p>
          <a:p>
            <a:r>
              <a:rPr lang="ru-RU" dirty="0"/>
              <a:t>Где табак, там язва и … здоровье только одно</a:t>
            </a:r>
          </a:p>
          <a:p>
            <a:r>
              <a:rPr lang="ru-RU" dirty="0"/>
              <a:t>Лучше дышать свежим воздухом, чем … праздник</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Игры</a:t>
            </a:r>
          </a:p>
        </p:txBody>
      </p:sp>
      <p:sp>
        <p:nvSpPr>
          <p:cNvPr id="3" name="Содержимое 2"/>
          <p:cNvSpPr>
            <a:spLocks noGrp="1"/>
          </p:cNvSpPr>
          <p:nvPr>
            <p:ph idx="1"/>
          </p:nvPr>
        </p:nvSpPr>
        <p:spPr/>
        <p:txBody>
          <a:bodyPr>
            <a:normAutofit fontScale="70000" lnSpcReduction="20000"/>
          </a:bodyPr>
          <a:lstStyle/>
          <a:p>
            <a:pPr>
              <a:buNone/>
            </a:pPr>
            <a:r>
              <a:rPr lang="ru-RU" sz="3400" dirty="0"/>
              <a:t>Хорошее настроение – это тоже залог здоровья. Поэтому, я предлагаю всем вместе поиграть.</a:t>
            </a:r>
          </a:p>
          <a:p>
            <a:r>
              <a:rPr lang="ru-RU" sz="3400" b="1" dirty="0"/>
              <a:t> «А ну, попробуй!»</a:t>
            </a:r>
            <a:endParaRPr lang="ru-RU" sz="3400" dirty="0"/>
          </a:p>
          <a:p>
            <a:pPr>
              <a:buNone/>
            </a:pPr>
            <a:r>
              <a:rPr lang="ru-RU" sz="3400" dirty="0"/>
              <a:t>Вытяните вперед руку с раскрытой ладонью.</a:t>
            </a:r>
          </a:p>
          <a:p>
            <a:pPr>
              <a:buNone/>
            </a:pPr>
            <a:r>
              <a:rPr lang="ru-RU" sz="3400" dirty="0"/>
              <a:t>Прижмите к ладони большой палец. Остальные</a:t>
            </a:r>
          </a:p>
          <a:p>
            <a:pPr>
              <a:buNone/>
            </a:pPr>
            <a:r>
              <a:rPr lang="ru-RU" sz="3400" dirty="0"/>
              <a:t>пальцы должны быть развернуты. А теперь</a:t>
            </a:r>
          </a:p>
          <a:p>
            <a:pPr>
              <a:buNone/>
            </a:pPr>
            <a:r>
              <a:rPr lang="ru-RU" sz="3400" dirty="0"/>
              <a:t>прижмите мизинец. Получилось? Не тут-то было!</a:t>
            </a:r>
          </a:p>
          <a:p>
            <a:r>
              <a:rPr lang="ru-RU" sz="3400" b="1" dirty="0"/>
              <a:t>«Отдай честь!»</a:t>
            </a:r>
            <a:endParaRPr lang="ru-RU" sz="3400" dirty="0"/>
          </a:p>
          <a:p>
            <a:pPr>
              <a:buNone/>
            </a:pPr>
            <a:r>
              <a:rPr lang="ru-RU" sz="3400" dirty="0"/>
              <a:t>Отдай честь правой рукой, а левую одновременно</a:t>
            </a:r>
          </a:p>
          <a:p>
            <a:pPr>
              <a:buNone/>
            </a:pPr>
            <a:r>
              <a:rPr lang="ru-RU" sz="3400" dirty="0"/>
              <a:t>вытянуть вперед с оттопыренным большим</a:t>
            </a:r>
          </a:p>
          <a:p>
            <a:pPr>
              <a:buNone/>
            </a:pPr>
            <a:r>
              <a:rPr lang="ru-RU" sz="3400" dirty="0"/>
              <a:t>пальцем, сказав при этом: «Во!»</a:t>
            </a:r>
          </a:p>
          <a:p>
            <a:pPr>
              <a:buNone/>
            </a:pPr>
            <a:r>
              <a:rPr lang="ru-RU" sz="3400" dirty="0"/>
              <a:t>Затем хлопнуть в ладоши и проделать то же самое, но</a:t>
            </a:r>
          </a:p>
          <a:p>
            <a:pPr>
              <a:buNone/>
            </a:pPr>
            <a:r>
              <a:rPr lang="ru-RU" sz="3400" dirty="0"/>
              <a:t>быстро сменив руки</a:t>
            </a:r>
            <a:r>
              <a:rPr lang="ru-RU" dirty="0"/>
              <a:t>.</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96908"/>
          </a:xfrm>
        </p:spPr>
        <p:txBody>
          <a:bodyPr/>
          <a:lstStyle/>
          <a:p>
            <a:pPr algn="ctr"/>
            <a:r>
              <a:rPr lang="ru-RU" dirty="0"/>
              <a:t>Что такое гигиена?</a:t>
            </a:r>
          </a:p>
        </p:txBody>
      </p:sp>
      <p:sp>
        <p:nvSpPr>
          <p:cNvPr id="3" name="Содержимое 2"/>
          <p:cNvSpPr>
            <a:spLocks noGrp="1"/>
          </p:cNvSpPr>
          <p:nvPr>
            <p:ph idx="1"/>
          </p:nvPr>
        </p:nvSpPr>
        <p:spPr>
          <a:xfrm>
            <a:off x="1435608" y="1214422"/>
            <a:ext cx="7498080" cy="5033978"/>
          </a:xfrm>
        </p:spPr>
        <p:txBody>
          <a:bodyPr>
            <a:normAutofit lnSpcReduction="10000"/>
          </a:bodyPr>
          <a:lstStyle/>
          <a:p>
            <a:r>
              <a:rPr lang="ru-RU" dirty="0"/>
              <a:t>В переводе с греческого «гигиена» значит «здоровый»</a:t>
            </a:r>
            <a:br>
              <a:rPr lang="ru-RU" dirty="0"/>
            </a:br>
            <a:r>
              <a:rPr lang="ru-RU" dirty="0"/>
              <a:t>Гигиена – это наука, которая занимается охраной здоровья, предупреждением заболеваний</a:t>
            </a:r>
            <a:r>
              <a:rPr lang="ru-RU" b="1" dirty="0"/>
              <a:t>. </a:t>
            </a:r>
            <a:r>
              <a:rPr lang="ru-RU" dirty="0"/>
              <a:t>Девиз правил гигиены:</a:t>
            </a:r>
            <a:r>
              <a:rPr lang="ru-RU" b="1" dirty="0"/>
              <a:t> </a:t>
            </a:r>
            <a:r>
              <a:rPr lang="ru-RU" dirty="0"/>
              <a:t>«Чистота-залог здоровья»</a:t>
            </a:r>
            <a:br>
              <a:rPr lang="ru-RU" dirty="0"/>
            </a:br>
            <a:r>
              <a:rPr lang="ru-RU" dirty="0"/>
              <a:t>– Назовите предметы личной гигиены? </a:t>
            </a:r>
          </a:p>
          <a:p>
            <a:r>
              <a:rPr lang="ru-RU" i="1" dirty="0"/>
              <a:t>Зубная щетка, мочалка, расческа, полотенце, носовой платок, мыло</a:t>
            </a:r>
            <a:endParaRPr lang="ru-RU" dirty="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Сохраним здоровье!</a:t>
            </a:r>
          </a:p>
        </p:txBody>
      </p:sp>
      <p:sp>
        <p:nvSpPr>
          <p:cNvPr id="3" name="Содержимое 2"/>
          <p:cNvSpPr>
            <a:spLocks noGrp="1"/>
          </p:cNvSpPr>
          <p:nvPr>
            <p:ph idx="1"/>
          </p:nvPr>
        </p:nvSpPr>
        <p:spPr/>
        <p:txBody>
          <a:bodyPr>
            <a:normAutofit fontScale="85000" lnSpcReduction="20000"/>
          </a:bodyPr>
          <a:lstStyle/>
          <a:p>
            <a:r>
              <a:rPr lang="ru-RU" dirty="0"/>
              <a:t>Чтобы сохранить здоровье, нужно заниматься физкультурой, делать ежедневную утреннюю зарядку. </a:t>
            </a:r>
            <a:br>
              <a:rPr lang="ru-RU" dirty="0"/>
            </a:br>
            <a:r>
              <a:rPr lang="ru-RU" dirty="0"/>
              <a:t>– Как Вы думаете, что происходит в нашем организме, когда мы делаем зарядку?</a:t>
            </a:r>
          </a:p>
          <a:p>
            <a:r>
              <a:rPr lang="ru-RU" i="1" dirty="0"/>
              <a:t>Во время физической нагрузки наши мышцы работают напряженнее, поэтому им нужно больше кислорода. Сердце, которое работает бесперебойно, вынуждено перекачивать кровь сильнее и быстрее, чтобы доставить больше кислорода мышцам. Если Вы ежедневно занимаетесь зарядкой, ваше сердце становиться сильнее.</a:t>
            </a:r>
            <a:endParaRPr lang="ru-RU" dirty="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25470"/>
          </a:xfrm>
        </p:spPr>
        <p:txBody>
          <a:bodyPr>
            <a:normAutofit fontScale="90000"/>
          </a:bodyPr>
          <a:lstStyle/>
          <a:p>
            <a:pPr algn="ctr"/>
            <a:r>
              <a:rPr lang="ru-RU" dirty="0"/>
              <a:t>Викторина</a:t>
            </a:r>
          </a:p>
        </p:txBody>
      </p:sp>
      <p:sp>
        <p:nvSpPr>
          <p:cNvPr id="3" name="Содержимое 2"/>
          <p:cNvSpPr>
            <a:spLocks noGrp="1"/>
          </p:cNvSpPr>
          <p:nvPr>
            <p:ph idx="1"/>
          </p:nvPr>
        </p:nvSpPr>
        <p:spPr>
          <a:xfrm>
            <a:off x="1435608" y="1071546"/>
            <a:ext cx="7498080" cy="5176854"/>
          </a:xfrm>
        </p:spPr>
        <p:txBody>
          <a:bodyPr>
            <a:normAutofit/>
          </a:bodyPr>
          <a:lstStyle/>
          <a:p>
            <a:pPr lvl="0"/>
            <a:r>
              <a:rPr lang="ru-RU" dirty="0"/>
              <a:t>Какие виды спорта вы знаете?</a:t>
            </a:r>
          </a:p>
          <a:p>
            <a:pPr lvl="0"/>
            <a:r>
              <a:rPr lang="ru-RU" dirty="0"/>
              <a:t>Назовите спортивные атрибуты.</a:t>
            </a:r>
          </a:p>
          <a:p>
            <a:pPr lvl="0"/>
            <a:r>
              <a:rPr lang="ru-RU" dirty="0"/>
              <a:t>Как называется спортивный переходящий приз? </a:t>
            </a:r>
          </a:p>
          <a:p>
            <a:pPr lvl="0"/>
            <a:r>
              <a:rPr lang="ru-RU" dirty="0"/>
              <a:t>В каких спортивных играх используется мяч? </a:t>
            </a:r>
          </a:p>
          <a:p>
            <a:pPr lvl="0"/>
            <a:r>
              <a:rPr lang="ru-RU" dirty="0"/>
              <a:t>Заключительная часть соревнований, выявляющая победителя? </a:t>
            </a:r>
          </a:p>
          <a:p>
            <a:pPr lvl="0"/>
            <a:r>
              <a:rPr lang="ru-RU" dirty="0"/>
              <a:t>Назовите знаменитых спортсменов.</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82594"/>
          </a:xfrm>
        </p:spPr>
        <p:txBody>
          <a:bodyPr>
            <a:normAutofit fontScale="90000"/>
          </a:bodyPr>
          <a:lstStyle/>
          <a:p>
            <a:pPr algn="ctr"/>
            <a:r>
              <a:rPr lang="ru-RU" dirty="0"/>
              <a:t>Питание</a:t>
            </a:r>
          </a:p>
        </p:txBody>
      </p:sp>
      <p:sp>
        <p:nvSpPr>
          <p:cNvPr id="3" name="Содержимое 2"/>
          <p:cNvSpPr>
            <a:spLocks noGrp="1"/>
          </p:cNvSpPr>
          <p:nvPr>
            <p:ph idx="1"/>
          </p:nvPr>
        </p:nvSpPr>
        <p:spPr>
          <a:xfrm>
            <a:off x="1435608" y="928670"/>
            <a:ext cx="7498080" cy="5319730"/>
          </a:xfrm>
        </p:spPr>
        <p:txBody>
          <a:bodyPr>
            <a:normAutofit fontScale="70000" lnSpcReduction="20000"/>
          </a:bodyPr>
          <a:lstStyle/>
          <a:p>
            <a:r>
              <a:rPr lang="ru-RU" dirty="0"/>
              <a:t>Питание является одним из важнейших условий жизнедеятельности человека. Правильная организация питания позволяет поддерживать и укреплять здоровье, а его нарушение ведёт к возникновению многих заболеваний.</a:t>
            </a:r>
          </a:p>
          <a:p>
            <a:r>
              <a:rPr lang="ru-RU" dirty="0"/>
              <a:t>– Какие виды продуктов вы знаете? </a:t>
            </a:r>
          </a:p>
          <a:p>
            <a:r>
              <a:rPr lang="ru-RU" dirty="0"/>
              <a:t>Какая ваша любимая еда? </a:t>
            </a:r>
          </a:p>
          <a:p>
            <a:r>
              <a:rPr lang="ru-RU" dirty="0"/>
              <a:t> Правила питания.</a:t>
            </a:r>
            <a:br>
              <a:rPr lang="ru-RU" dirty="0"/>
            </a:br>
            <a:r>
              <a:rPr lang="ru-RU" dirty="0"/>
              <a:t>– Есть необходимо каждый день в одно и то же время.</a:t>
            </a:r>
            <a:br>
              <a:rPr lang="ru-RU" dirty="0"/>
            </a:br>
            <a:r>
              <a:rPr lang="ru-RU" dirty="0"/>
              <a:t>– Перед едой надо вымыть руки с мылом.</a:t>
            </a:r>
            <a:br>
              <a:rPr lang="ru-RU" dirty="0"/>
            </a:br>
            <a:r>
              <a:rPr lang="ru-RU" dirty="0"/>
              <a:t>– Есть надо продукты, полезные для здоровья.</a:t>
            </a:r>
            <a:br>
              <a:rPr lang="ru-RU" dirty="0"/>
            </a:br>
            <a:r>
              <a:rPr lang="ru-RU" dirty="0"/>
              <a:t>– Есть необходимо не быстро и не очень медленно.</a:t>
            </a:r>
            <a:br>
              <a:rPr lang="ru-RU" dirty="0"/>
            </a:br>
            <a:r>
              <a:rPr lang="ru-RU" dirty="0"/>
              <a:t>– Каждый кусочек нужно тщательно пережёвывать. </a:t>
            </a:r>
            <a:br>
              <a:rPr lang="ru-RU" dirty="0"/>
            </a:br>
            <a:r>
              <a:rPr lang="ru-RU" dirty="0"/>
              <a:t>– Не объедаться.</a:t>
            </a:r>
            <a:br>
              <a:rPr lang="ru-RU" dirty="0"/>
            </a:br>
            <a:r>
              <a:rPr lang="ru-RU" dirty="0"/>
              <a:t>– Сладости можно есть только после еды.</a:t>
            </a:r>
          </a:p>
          <a:p>
            <a:r>
              <a:rPr lang="ru-RU" dirty="0"/>
              <a:t> Какие вы знаете витамины? </a:t>
            </a:r>
          </a:p>
          <a:p>
            <a:r>
              <a:rPr lang="ru-RU" dirty="0"/>
              <a:t>В каких продуктах они встречаются?</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368280"/>
          </a:xfrm>
        </p:spPr>
        <p:txBody>
          <a:bodyPr>
            <a:normAutofit fontScale="90000"/>
          </a:bodyPr>
          <a:lstStyle/>
          <a:p>
            <a:pPr algn="ctr"/>
            <a:r>
              <a:rPr lang="ru-RU" dirty="0"/>
              <a:t>Спор витаминов</a:t>
            </a:r>
          </a:p>
        </p:txBody>
      </p:sp>
      <p:sp>
        <p:nvSpPr>
          <p:cNvPr id="3" name="Содержимое 2"/>
          <p:cNvSpPr>
            <a:spLocks noGrp="1"/>
          </p:cNvSpPr>
          <p:nvPr>
            <p:ph idx="1"/>
          </p:nvPr>
        </p:nvSpPr>
        <p:spPr>
          <a:xfrm>
            <a:off x="1435608" y="714356"/>
            <a:ext cx="7498080" cy="6143644"/>
          </a:xfrm>
        </p:spPr>
        <p:txBody>
          <a:bodyPr>
            <a:normAutofit fontScale="62500" lnSpcReduction="20000"/>
          </a:bodyPr>
          <a:lstStyle/>
          <a:p>
            <a:pPr>
              <a:buNone/>
            </a:pPr>
            <a:endParaRPr lang="ru-RU" dirty="0"/>
          </a:p>
          <a:p>
            <a:pPr algn="ctr">
              <a:buNone/>
            </a:pPr>
            <a:r>
              <a:rPr lang="ru-RU" dirty="0"/>
              <a:t>        Витамины: А, В, С</a:t>
            </a:r>
            <a:br>
              <a:rPr lang="ru-RU" dirty="0"/>
            </a:br>
            <a:r>
              <a:rPr lang="ru-RU" dirty="0"/>
              <a:t>Примостились на крыльце,</a:t>
            </a:r>
            <a:br>
              <a:rPr lang="ru-RU" dirty="0"/>
            </a:br>
            <a:r>
              <a:rPr lang="ru-RU" dirty="0"/>
              <a:t>И кричат они и спорят:</a:t>
            </a:r>
            <a:br>
              <a:rPr lang="ru-RU" dirty="0"/>
            </a:br>
            <a:r>
              <a:rPr lang="ru-RU" dirty="0"/>
              <a:t>Кто важнее для здоровья?</a:t>
            </a:r>
            <a:br>
              <a:rPr lang="ru-RU" dirty="0"/>
            </a:br>
            <a:r>
              <a:rPr lang="ru-RU" dirty="0"/>
              <a:t>– Я – промолвил важно А,</a:t>
            </a:r>
            <a:br>
              <a:rPr lang="ru-RU" dirty="0"/>
            </a:br>
            <a:r>
              <a:rPr lang="ru-RU" dirty="0"/>
              <a:t>Не росли бы без меня</a:t>
            </a:r>
            <a:br>
              <a:rPr lang="ru-RU" dirty="0"/>
            </a:br>
            <a:r>
              <a:rPr lang="ru-RU" dirty="0"/>
              <a:t>– Я – перебивает С –</a:t>
            </a:r>
            <a:br>
              <a:rPr lang="ru-RU" dirty="0"/>
            </a:br>
            <a:r>
              <a:rPr lang="ru-RU" dirty="0"/>
              <a:t>Без меня болеют все</a:t>
            </a:r>
            <a:br>
              <a:rPr lang="ru-RU" dirty="0"/>
            </a:br>
            <a:r>
              <a:rPr lang="ru-RU" dirty="0"/>
              <a:t>– Нет – надулся важно В,</a:t>
            </a:r>
            <a:br>
              <a:rPr lang="ru-RU" dirty="0"/>
            </a:br>
            <a:r>
              <a:rPr lang="ru-RU" dirty="0"/>
              <a:t>Я нужнее на земле.</a:t>
            </a:r>
            <a:br>
              <a:rPr lang="ru-RU" dirty="0"/>
            </a:br>
            <a:r>
              <a:rPr lang="ru-RU" dirty="0"/>
              <a:t>Кто меня не уважает,</a:t>
            </a:r>
            <a:br>
              <a:rPr lang="ru-RU" dirty="0"/>
            </a:br>
            <a:r>
              <a:rPr lang="ru-RU" dirty="0"/>
              <a:t>Плохо спит и слаб бывает.</a:t>
            </a:r>
            <a:br>
              <a:rPr lang="ru-RU" dirty="0"/>
            </a:br>
            <a:r>
              <a:rPr lang="ru-RU" dirty="0"/>
              <a:t>Так бы спорили они,</a:t>
            </a:r>
            <a:br>
              <a:rPr lang="ru-RU" dirty="0"/>
            </a:br>
            <a:r>
              <a:rPr lang="ru-RU" dirty="0"/>
              <a:t>В споре, проводя все дни,</a:t>
            </a:r>
            <a:br>
              <a:rPr lang="ru-RU" dirty="0"/>
            </a:br>
            <a:r>
              <a:rPr lang="ru-RU" dirty="0"/>
              <a:t>Если б Петя-ученик,</a:t>
            </a:r>
            <a:br>
              <a:rPr lang="ru-RU" dirty="0"/>
            </a:br>
            <a:r>
              <a:rPr lang="ru-RU" dirty="0"/>
              <a:t>Не сказал им напрямик:</a:t>
            </a:r>
            <a:br>
              <a:rPr lang="ru-RU" dirty="0"/>
            </a:br>
            <a:r>
              <a:rPr lang="ru-RU" dirty="0"/>
              <a:t>– Все, Вы, братцы, хороши,</a:t>
            </a:r>
            <a:br>
              <a:rPr lang="ru-RU" dirty="0"/>
            </a:br>
            <a:r>
              <a:rPr lang="ru-RU" dirty="0"/>
              <a:t>Для здоровья и души,</a:t>
            </a:r>
            <a:br>
              <a:rPr lang="ru-RU" dirty="0"/>
            </a:br>
            <a:r>
              <a:rPr lang="ru-RU" dirty="0"/>
              <a:t>Если б вас я всех не ел,</a:t>
            </a:r>
            <a:br>
              <a:rPr lang="ru-RU" dirty="0"/>
            </a:br>
            <a:r>
              <a:rPr lang="ru-RU" dirty="0"/>
              <a:t>Всё болел бы да болел.</a:t>
            </a:r>
            <a:br>
              <a:rPr lang="ru-RU" dirty="0"/>
            </a:br>
            <a:r>
              <a:rPr lang="ru-RU" dirty="0"/>
              <a:t>С вами всеми я дружу</a:t>
            </a:r>
            <a:br>
              <a:rPr lang="ru-RU" dirty="0"/>
            </a:br>
            <a:r>
              <a:rPr lang="ru-RU" dirty="0"/>
              <a:t>Я здоровьем дорожу! ...</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www.azbukadiet.ru/wp-content/uploads/2014/11/v-kakix-produktax-soderzhatsya-vitaminy2.jpg"/>
          <p:cNvPicPr>
            <a:picLocks noGrp="1"/>
          </p:cNvPicPr>
          <p:nvPr>
            <p:ph idx="1"/>
          </p:nvPr>
        </p:nvPicPr>
        <p:blipFill>
          <a:blip r:embed="rId2"/>
          <a:srcRect/>
          <a:stretch>
            <a:fillRect/>
          </a:stretch>
        </p:blipFill>
        <p:spPr bwMode="auto">
          <a:xfrm>
            <a:off x="1000100" y="0"/>
            <a:ext cx="81439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xarchevnya.ru/uploads/posts/2010-11/1290587964_pyramid.jpg"/>
          <p:cNvPicPr>
            <a:picLocks noGrp="1"/>
          </p:cNvPicPr>
          <p:nvPr>
            <p:ph idx="1"/>
          </p:nvPr>
        </p:nvPicPr>
        <p:blipFill>
          <a:blip r:embed="rId2"/>
          <a:srcRect/>
          <a:stretch>
            <a:fillRect/>
          </a:stretch>
        </p:blipFill>
        <p:spPr bwMode="auto">
          <a:xfrm>
            <a:off x="1071538" y="0"/>
            <a:ext cx="8072462"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ru3.anyfad.com/items/t1@625f6545-1936-491e-b379-7dc7064901b4/30-LUChShIH-PRODUKTOV-DLYa-MOZGA.jpg"/>
          <p:cNvPicPr>
            <a:picLocks noGrp="1"/>
          </p:cNvPicPr>
          <p:nvPr>
            <p:ph idx="1"/>
          </p:nvPr>
        </p:nvPicPr>
        <p:blipFill>
          <a:blip r:embed="rId2"/>
          <a:srcRect/>
          <a:stretch>
            <a:fillRect/>
          </a:stretch>
        </p:blipFill>
        <p:spPr bwMode="auto">
          <a:xfrm>
            <a:off x="1071538" y="0"/>
            <a:ext cx="8072462"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500042"/>
            <a:ext cx="7920062" cy="328594"/>
          </a:xfrm>
        </p:spPr>
        <p:txBody>
          <a:bodyPr>
            <a:normAutofit fontScale="90000"/>
          </a:bodyPr>
          <a:lstStyle/>
          <a:p>
            <a:r>
              <a:rPr lang="ru-RU" dirty="0"/>
              <a:t>        Здоровье человека.</a:t>
            </a:r>
          </a:p>
        </p:txBody>
      </p:sp>
      <p:sp>
        <p:nvSpPr>
          <p:cNvPr id="3" name="Содержимое 2"/>
          <p:cNvSpPr>
            <a:spLocks noGrp="1"/>
          </p:cNvSpPr>
          <p:nvPr>
            <p:ph idx="1"/>
          </p:nvPr>
        </p:nvSpPr>
        <p:spPr>
          <a:xfrm>
            <a:off x="1435608" y="928670"/>
            <a:ext cx="7498080" cy="5500726"/>
          </a:xfrm>
        </p:spPr>
        <p:txBody>
          <a:bodyPr>
            <a:normAutofit/>
          </a:bodyPr>
          <a:lstStyle/>
          <a:p>
            <a:pPr>
              <a:buNone/>
            </a:pPr>
            <a:r>
              <a:rPr lang="ru-RU" sz="3600" dirty="0"/>
              <a:t>    </a:t>
            </a:r>
            <a:r>
              <a:rPr lang="ru-RU" sz="3600" dirty="0">
                <a:solidFill>
                  <a:srgbClr val="002060"/>
                </a:solidFill>
              </a:rPr>
              <a:t>Здоровье человека – это главная ценность в жизни. Его не купить ни за какие деньги! Будучи больным, вы не сможете воплотить в жизнь свои мечты, не сможете отдать свои силы на преодоление жизненных задач, не сможете полностью реализоваться в современном мире.</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ru2.anyfad.com/items/t1@a91a2424-ff7f-4074-b514-aded143987b0/30-LUChShIH-PRODUKTOV-DLYa-MOZGA.jpg"/>
          <p:cNvPicPr>
            <a:picLocks noGrp="1"/>
          </p:cNvPicPr>
          <p:nvPr>
            <p:ph idx="1"/>
          </p:nvPr>
        </p:nvPicPr>
        <p:blipFill>
          <a:blip r:embed="rId2"/>
          <a:srcRect/>
          <a:stretch>
            <a:fillRect/>
          </a:stretch>
        </p:blipFill>
        <p:spPr bwMode="auto">
          <a:xfrm>
            <a:off x="1000100" y="0"/>
            <a:ext cx="81439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http://img1.liveinternet.ru/images/attach/c/9/105/317/105317999_5239983_tablica_poleznih_prodyktov.jpg"/>
          <p:cNvPicPr>
            <a:picLocks noGrp="1"/>
          </p:cNvPicPr>
          <p:nvPr>
            <p:ph idx="1"/>
          </p:nvPr>
        </p:nvPicPr>
        <p:blipFill>
          <a:blip r:embed="rId2"/>
          <a:srcRect r="-52" b="2521"/>
          <a:stretch>
            <a:fillRect/>
          </a:stretch>
        </p:blipFill>
        <p:spPr bwMode="auto">
          <a:xfrm>
            <a:off x="1071538" y="0"/>
            <a:ext cx="8072462"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96908"/>
          </a:xfrm>
        </p:spPr>
        <p:txBody>
          <a:bodyPr>
            <a:normAutofit/>
          </a:bodyPr>
          <a:lstStyle/>
          <a:p>
            <a:pPr algn="ctr"/>
            <a:r>
              <a:rPr lang="ru-RU" sz="2800" dirty="0"/>
              <a:t> Что же может навредить твоему здоровью?</a:t>
            </a:r>
          </a:p>
        </p:txBody>
      </p:sp>
      <p:sp>
        <p:nvSpPr>
          <p:cNvPr id="3" name="Содержимое 2"/>
          <p:cNvSpPr>
            <a:spLocks noGrp="1"/>
          </p:cNvSpPr>
          <p:nvPr>
            <p:ph idx="1"/>
          </p:nvPr>
        </p:nvSpPr>
        <p:spPr>
          <a:xfrm>
            <a:off x="1435608" y="1071546"/>
            <a:ext cx="7498080" cy="5176854"/>
          </a:xfrm>
        </p:spPr>
        <p:txBody>
          <a:bodyPr>
            <a:normAutofit fontScale="70000" lnSpcReduction="20000"/>
          </a:bodyPr>
          <a:lstStyle/>
          <a:p>
            <a:r>
              <a:rPr lang="ru-RU" dirty="0"/>
              <a:t> Вредно переедать, есть много сладкого</a:t>
            </a:r>
          </a:p>
          <a:p>
            <a:r>
              <a:rPr lang="ru-RU" dirty="0"/>
              <a:t>Вредно мало двигаться, долго и много сидеть у телевизора, компьютера, сидеть согнувшись.</a:t>
            </a:r>
          </a:p>
          <a:p>
            <a:r>
              <a:rPr lang="ru-RU" dirty="0"/>
              <a:t>Вредно есть немытые фрукты и овощи.</a:t>
            </a:r>
          </a:p>
          <a:p>
            <a:r>
              <a:rPr lang="ru-RU" dirty="0"/>
              <a:t>Здоровью вредит курение, алкоголь, наркотики</a:t>
            </a:r>
          </a:p>
          <a:p>
            <a:r>
              <a:rPr lang="ru-RU" dirty="0"/>
              <a:t> Как Вы считаете: Что заставляет ребят пробовать психоактивные вещества и наркотики?</a:t>
            </a:r>
          </a:p>
          <a:p>
            <a:r>
              <a:rPr lang="ru-RU" dirty="0"/>
              <a:t>Некоторым интересно, какие возникают ощущения при этом;</a:t>
            </a:r>
          </a:p>
          <a:p>
            <a:r>
              <a:rPr lang="ru-RU" dirty="0"/>
              <a:t>Другие хотят быть похожими на старших;</a:t>
            </a:r>
          </a:p>
          <a:p>
            <a:r>
              <a:rPr lang="ru-RU" dirty="0"/>
              <a:t> Кто-то не хочет курить, но отказаться в компании не удобно;</a:t>
            </a:r>
          </a:p>
          <a:p>
            <a:r>
              <a:rPr lang="ru-RU" dirty="0"/>
              <a:t> Может быть, кто-нибудь хочет понравиться тем друзьям, кто уже курит или уже выпивает;</a:t>
            </a:r>
          </a:p>
          <a:p>
            <a:pPr>
              <a:buNone/>
            </a:pPr>
            <a:r>
              <a:rPr lang="ru-RU" dirty="0"/>
              <a:t> Некоторые это делают назло своим близким – из-за обиды или просто, чтобы показать свою независимость.</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868874"/>
          </a:xfrm>
        </p:spPr>
        <p:txBody>
          <a:bodyPr>
            <a:normAutofit/>
          </a:bodyPr>
          <a:lstStyle/>
          <a:p>
            <a:r>
              <a:rPr lang="ru-RU" sz="9600" dirty="0"/>
              <a:t>Берегите  своё здоровье!</a:t>
            </a:r>
            <a:endParaRPr lang="ru-RU" dirty="0"/>
          </a:p>
        </p:txBody>
      </p:sp>
      <p:sp>
        <p:nvSpPr>
          <p:cNvPr id="3" name="Содержимое 2"/>
          <p:cNvSpPr>
            <a:spLocks noGrp="1"/>
          </p:cNvSpPr>
          <p:nvPr>
            <p:ph idx="1"/>
          </p:nvPr>
        </p:nvSpPr>
        <p:spPr>
          <a:xfrm>
            <a:off x="2643174" y="214290"/>
            <a:ext cx="5357850" cy="785818"/>
          </a:xfrm>
        </p:spPr>
        <p:txBody>
          <a:bodyPr>
            <a:normAutofit/>
          </a:bodyPr>
          <a:lstStyle/>
          <a:p>
            <a:pPr lvl="8">
              <a:buNone/>
            </a:pPr>
            <a:r>
              <a:rPr lang="ru-RU" sz="4000" b="1" dirty="0">
                <a:solidFill>
                  <a:schemeClr val="accent1"/>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142852"/>
            <a:ext cx="7715304" cy="571504"/>
          </a:xfrm>
        </p:spPr>
        <p:txBody>
          <a:bodyPr>
            <a:normAutofit fontScale="90000"/>
          </a:bodyPr>
          <a:lstStyle/>
          <a:p>
            <a:r>
              <a:rPr lang="ru-RU" dirty="0"/>
              <a:t>   Здоровый образ жизни.</a:t>
            </a:r>
          </a:p>
        </p:txBody>
      </p:sp>
      <p:sp>
        <p:nvSpPr>
          <p:cNvPr id="3" name="Содержимое 2"/>
          <p:cNvSpPr>
            <a:spLocks noGrp="1"/>
          </p:cNvSpPr>
          <p:nvPr>
            <p:ph idx="1"/>
          </p:nvPr>
        </p:nvSpPr>
        <p:spPr>
          <a:xfrm>
            <a:off x="1435608" y="857232"/>
            <a:ext cx="7498080" cy="5391168"/>
          </a:xfrm>
        </p:spPr>
        <p:txBody>
          <a:bodyPr>
            <a:normAutofit fontScale="55000" lnSpcReduction="20000"/>
          </a:bodyPr>
          <a:lstStyle/>
          <a:p>
            <a:r>
              <a:rPr lang="ru-RU" dirty="0">
                <a:solidFill>
                  <a:srgbClr val="002060"/>
                </a:solidFill>
              </a:rPr>
              <a:t>Хорошее здоровье – основа долгой, счастливой и полноценной жизни.</a:t>
            </a:r>
          </a:p>
          <a:p>
            <a:r>
              <a:rPr lang="ru-RU" dirty="0">
                <a:solidFill>
                  <a:srgbClr val="002060"/>
                </a:solidFill>
              </a:rPr>
              <a:t>        Нужно всего лишь вести здоровый образ жизни! </a:t>
            </a:r>
          </a:p>
          <a:p>
            <a:r>
              <a:rPr lang="ru-RU" dirty="0">
                <a:solidFill>
                  <a:srgbClr val="002060"/>
                </a:solidFill>
              </a:rPr>
              <a:t>        Каждый нормальный человек стремится прожить свою жизнь долго и счастливо. Но всё ли мы делаем для этого?</a:t>
            </a:r>
          </a:p>
          <a:p>
            <a:r>
              <a:rPr lang="ru-RU" dirty="0">
                <a:solidFill>
                  <a:srgbClr val="002060"/>
                </a:solidFill>
              </a:rPr>
              <a:t>   Здоровый образ жизни предполагает оптимальный режим труда и отдыха, правильное питание, достаточную двигательную активность, личную гигиену, закаливание, искоренение вредных привычек, любовь к близким, позитивное восприятие жизни. Он позволяет до глубокой старости сохранять нравственное, психическое и физическое здоровье. </a:t>
            </a:r>
          </a:p>
          <a:p>
            <a:r>
              <a:rPr lang="ru-RU" dirty="0">
                <a:solidFill>
                  <a:srgbClr val="002060"/>
                </a:solidFill>
              </a:rPr>
              <a:t>         Каждый молодой человек должен осознать, что здоровый образ жизни - это успех, его личный успех. </a:t>
            </a:r>
          </a:p>
          <a:p>
            <a:r>
              <a:rPr lang="ru-RU" dirty="0">
                <a:solidFill>
                  <a:srgbClr val="002060"/>
                </a:solidFill>
              </a:rPr>
              <a:t>Каждый из нас при рождении получает замечательный подарок - здоровье. Поэтому привычка сохранять здоровье - это залог нормальной жизни для человека. А сформироваться эта привычка сможет только тогда, когда сам человек будет постоянно и регулярно заниматься тем, что приносит ему пользу: физической культурой, спортом, закаляться, правильно питаться и хорошо отдыхать!</a:t>
            </a:r>
          </a:p>
          <a:p>
            <a:endParaRPr lang="ru-RU"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54032"/>
          </a:xfrm>
        </p:spPr>
        <p:txBody>
          <a:bodyPr>
            <a:normAutofit/>
          </a:bodyPr>
          <a:lstStyle/>
          <a:p>
            <a:r>
              <a:rPr lang="ru-RU" sz="3600" dirty="0"/>
              <a:t>Правила здорового образа жизни</a:t>
            </a:r>
            <a:r>
              <a:rPr lang="en-US" sz="3600" dirty="0"/>
              <a:t>:</a:t>
            </a:r>
            <a:endParaRPr lang="ru-RU" sz="3600" dirty="0"/>
          </a:p>
        </p:txBody>
      </p:sp>
      <p:pic>
        <p:nvPicPr>
          <p:cNvPr id="8" name="Содержимое 7" descr="http://womanfaq.ru/uploads/posts/2013-07/1374429531_profilaktika-vrednyh-privychek-cheloveka.jpg"/>
          <p:cNvPicPr>
            <a:picLocks noGrp="1"/>
          </p:cNvPicPr>
          <p:nvPr>
            <p:ph idx="1"/>
          </p:nvPr>
        </p:nvPicPr>
        <p:blipFill>
          <a:blip r:embed="rId2"/>
          <a:srcRect t="7043" r="451"/>
          <a:stretch>
            <a:fillRect/>
          </a:stretch>
        </p:blipFill>
        <p:spPr bwMode="auto">
          <a:xfrm>
            <a:off x="2143108" y="1285860"/>
            <a:ext cx="5500726" cy="496254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428604"/>
            <a:ext cx="8143900" cy="400032"/>
          </a:xfrm>
        </p:spPr>
        <p:txBody>
          <a:bodyPr>
            <a:normAutofit fontScale="90000"/>
          </a:bodyPr>
          <a:lstStyle/>
          <a:p>
            <a:r>
              <a:rPr lang="ru-RU" dirty="0"/>
              <a:t>                       Спорт</a:t>
            </a:r>
          </a:p>
        </p:txBody>
      </p:sp>
      <p:sp>
        <p:nvSpPr>
          <p:cNvPr id="3" name="Содержимое 2"/>
          <p:cNvSpPr>
            <a:spLocks noGrp="1"/>
          </p:cNvSpPr>
          <p:nvPr>
            <p:ph idx="1"/>
          </p:nvPr>
        </p:nvSpPr>
        <p:spPr>
          <a:xfrm>
            <a:off x="857224" y="928670"/>
            <a:ext cx="8134376" cy="5572164"/>
          </a:xfrm>
        </p:spPr>
        <p:txBody>
          <a:bodyPr numCol="2">
            <a:normAutofit fontScale="25000" lnSpcReduction="20000"/>
          </a:bodyPr>
          <a:lstStyle/>
          <a:p>
            <a:pPr algn="ctr">
              <a:buNone/>
            </a:pPr>
            <a:r>
              <a:rPr lang="ru-RU" sz="4300" dirty="0"/>
              <a:t>                                                                       </a:t>
            </a:r>
          </a:p>
          <a:p>
            <a:pPr algn="ctr">
              <a:buNone/>
            </a:pPr>
            <a:r>
              <a:rPr lang="ru-RU" sz="4000" dirty="0"/>
              <a:t>  </a:t>
            </a:r>
            <a:r>
              <a:rPr lang="ru-RU" sz="4900" dirty="0">
                <a:solidFill>
                  <a:srgbClr val="002060"/>
                </a:solidFill>
              </a:rPr>
              <a:t>Регулярные физические нагрузки и физкультура важны для здорового образа жизни. Они поддерживают здоровье, предохраняют от заболеваний и, чему все больше свидетельств, замедляют процесс старения. Физкультура полезна в любом возрасте, поскольку обычная дневная активность редко может обеспечить достаточную физическую нагрузку. </a:t>
            </a:r>
          </a:p>
          <a:p>
            <a:pPr algn="ctr">
              <a:buNone/>
            </a:pPr>
            <a:r>
              <a:rPr lang="ru-RU" sz="4900" dirty="0">
                <a:solidFill>
                  <a:srgbClr val="002060"/>
                </a:solidFill>
              </a:rPr>
              <a:t>   </a:t>
            </a:r>
          </a:p>
          <a:p>
            <a:pPr algn="ctr">
              <a:buNone/>
            </a:pPr>
            <a:endParaRPr lang="ru-RU" dirty="0">
              <a:solidFill>
                <a:srgbClr val="002060"/>
              </a:solidFill>
            </a:endParaRPr>
          </a:p>
          <a:p>
            <a:pPr algn="ctr">
              <a:buNone/>
            </a:pPr>
            <a:endParaRPr lang="ru-RU" dirty="0">
              <a:solidFill>
                <a:srgbClr val="002060"/>
              </a:solidFill>
            </a:endParaRPr>
          </a:p>
          <a:p>
            <a:pPr algn="ctr">
              <a:buNone/>
            </a:pPr>
            <a:endParaRPr lang="ru-RU" dirty="0">
              <a:solidFill>
                <a:srgbClr val="002060"/>
              </a:solidFill>
            </a:endParaRPr>
          </a:p>
          <a:p>
            <a:pPr algn="ctr">
              <a:buNone/>
            </a:pPr>
            <a:endParaRPr lang="ru-RU" sz="4000" dirty="0">
              <a:solidFill>
                <a:srgbClr val="002060"/>
              </a:solidFill>
            </a:endParaRPr>
          </a:p>
          <a:p>
            <a:pPr algn="ctr">
              <a:buNone/>
            </a:pPr>
            <a:endParaRPr lang="ru-RU" sz="4000" dirty="0">
              <a:solidFill>
                <a:srgbClr val="002060"/>
              </a:solidFill>
            </a:endParaRPr>
          </a:p>
          <a:p>
            <a:pPr algn="ctr">
              <a:buNone/>
            </a:pPr>
            <a:endParaRPr lang="ru-RU" sz="4000" dirty="0">
              <a:solidFill>
                <a:srgbClr val="002060"/>
              </a:solidFill>
            </a:endParaRPr>
          </a:p>
          <a:p>
            <a:pPr algn="ctr">
              <a:buNone/>
            </a:pPr>
            <a:endParaRPr lang="ru-RU" sz="4000" dirty="0">
              <a:solidFill>
                <a:srgbClr val="002060"/>
              </a:solidFill>
            </a:endParaRPr>
          </a:p>
          <a:p>
            <a:pPr algn="ctr">
              <a:buNone/>
            </a:pPr>
            <a:r>
              <a:rPr lang="ru-RU" sz="4900" dirty="0">
                <a:solidFill>
                  <a:srgbClr val="002060"/>
                </a:solidFill>
                <a:cs typeface="Times New Roman" pitchFamily="18" charset="0"/>
              </a:rPr>
              <a:t>Плавание – это спорт, который укрепляет все мускулы человеческого тела.</a:t>
            </a:r>
          </a:p>
          <a:p>
            <a:pPr algn="ctr">
              <a:buNone/>
            </a:pPr>
            <a:endParaRPr lang="ru-RU" sz="4000" dirty="0">
              <a:solidFill>
                <a:srgbClr val="002060"/>
              </a:solidFill>
            </a:endParaRPr>
          </a:p>
          <a:p>
            <a:pPr algn="ctr">
              <a:buNone/>
            </a:pPr>
            <a:endParaRPr lang="ru-RU" sz="4000" dirty="0">
              <a:solidFill>
                <a:srgbClr val="002060"/>
              </a:solidFill>
            </a:endParaRPr>
          </a:p>
          <a:p>
            <a:pPr algn="ctr">
              <a:buNone/>
            </a:pPr>
            <a:endParaRPr lang="ru-RU" sz="4000" dirty="0">
              <a:solidFill>
                <a:srgbClr val="002060"/>
              </a:solidFill>
            </a:endParaRPr>
          </a:p>
          <a:p>
            <a:pPr algn="ctr">
              <a:buNone/>
            </a:pPr>
            <a:endParaRPr lang="ru-RU" sz="4000" dirty="0">
              <a:solidFill>
                <a:srgbClr val="002060"/>
              </a:solidFill>
            </a:endParaRPr>
          </a:p>
          <a:p>
            <a:pPr algn="ctr">
              <a:buNone/>
            </a:pPr>
            <a:endParaRPr lang="ru-RU" sz="4000" dirty="0">
              <a:solidFill>
                <a:srgbClr val="002060"/>
              </a:solidFill>
            </a:endParaRPr>
          </a:p>
          <a:p>
            <a:pPr algn="ctr">
              <a:buNone/>
            </a:pPr>
            <a:endParaRPr lang="ru-RU" sz="4000" dirty="0">
              <a:solidFill>
                <a:srgbClr val="002060"/>
              </a:solidFill>
            </a:endParaRPr>
          </a:p>
          <a:p>
            <a:pPr algn="ctr">
              <a:buNone/>
            </a:pPr>
            <a:endParaRPr lang="ru-RU" sz="4000" dirty="0">
              <a:solidFill>
                <a:srgbClr val="002060"/>
              </a:solidFill>
            </a:endParaRPr>
          </a:p>
          <a:p>
            <a:pPr algn="ctr">
              <a:buNone/>
            </a:pPr>
            <a:endParaRPr lang="ru-RU" sz="4000" dirty="0">
              <a:solidFill>
                <a:srgbClr val="002060"/>
              </a:solidFill>
            </a:endParaRPr>
          </a:p>
          <a:p>
            <a:pPr algn="ctr">
              <a:buNone/>
            </a:pPr>
            <a:r>
              <a:rPr lang="ru-RU" sz="5600" dirty="0">
                <a:solidFill>
                  <a:srgbClr val="002060"/>
                </a:solidFill>
              </a:rPr>
              <a:t>Катание на коньках, лыжах и санках — помогут не только "расшевелить мышцы" и снизить риск заболеваний, но и сбросить лишний вес.</a:t>
            </a:r>
            <a:endParaRPr lang="ru-RU" sz="4900" dirty="0">
              <a:solidFill>
                <a:srgbClr val="002060"/>
              </a:solidFill>
            </a:endParaRPr>
          </a:p>
          <a:p>
            <a:pPr algn="ctr">
              <a:buNone/>
            </a:pPr>
            <a:endParaRPr lang="ru-RU" sz="4800" dirty="0">
              <a:solidFill>
                <a:srgbClr val="002060"/>
              </a:solidFill>
            </a:endParaRPr>
          </a:p>
          <a:p>
            <a:pPr algn="ctr">
              <a:buNone/>
            </a:pPr>
            <a:r>
              <a:rPr lang="ru-RU" sz="5600" dirty="0">
                <a:solidFill>
                  <a:srgbClr val="002060"/>
                </a:solidFill>
              </a:rPr>
              <a:t>Чтоб расти и закаляться</a:t>
            </a:r>
          </a:p>
          <a:p>
            <a:pPr algn="ctr">
              <a:buNone/>
            </a:pPr>
            <a:r>
              <a:rPr lang="ru-RU" sz="5600" dirty="0">
                <a:solidFill>
                  <a:srgbClr val="002060"/>
                </a:solidFill>
              </a:rPr>
              <a:t>Не по дням, а по часам,</a:t>
            </a:r>
          </a:p>
          <a:p>
            <a:pPr algn="ctr">
              <a:buNone/>
            </a:pPr>
            <a:r>
              <a:rPr lang="ru-RU" sz="5600" dirty="0">
                <a:solidFill>
                  <a:srgbClr val="002060"/>
                </a:solidFill>
              </a:rPr>
              <a:t>Физкультурой заниматься,</a:t>
            </a:r>
          </a:p>
          <a:p>
            <a:pPr algn="ctr">
              <a:buNone/>
            </a:pPr>
            <a:r>
              <a:rPr lang="ru-RU" sz="5600" dirty="0">
                <a:solidFill>
                  <a:srgbClr val="002060"/>
                </a:solidFill>
              </a:rPr>
              <a:t>Заниматься нужно нам!</a:t>
            </a:r>
          </a:p>
          <a:p>
            <a:pPr algn="ctr">
              <a:buNone/>
            </a:pPr>
            <a:r>
              <a:rPr lang="ru-RU" sz="5600" dirty="0">
                <a:solidFill>
                  <a:srgbClr val="002060"/>
                </a:solidFill>
              </a:rPr>
              <a:t>Нам пилюли и микстуру</a:t>
            </a:r>
          </a:p>
          <a:p>
            <a:pPr algn="ctr">
              <a:buNone/>
            </a:pPr>
            <a:r>
              <a:rPr lang="ru-RU" sz="5600" dirty="0">
                <a:solidFill>
                  <a:srgbClr val="002060"/>
                </a:solidFill>
              </a:rPr>
              <a:t>И в мороз, и в холода</a:t>
            </a:r>
          </a:p>
          <a:p>
            <a:pPr algn="ctr">
              <a:buNone/>
            </a:pPr>
            <a:r>
              <a:rPr lang="ru-RU" sz="5600" dirty="0">
                <a:solidFill>
                  <a:srgbClr val="002060"/>
                </a:solidFill>
              </a:rPr>
              <a:t>Заменяют физкультура</a:t>
            </a:r>
          </a:p>
          <a:p>
            <a:pPr algn="ctr">
              <a:buNone/>
            </a:pPr>
            <a:r>
              <a:rPr lang="ru-RU" sz="5600" dirty="0">
                <a:solidFill>
                  <a:srgbClr val="002060"/>
                </a:solidFill>
              </a:rPr>
              <a:t>И холодная вода!</a:t>
            </a:r>
          </a:p>
          <a:p>
            <a:pPr algn="ctr">
              <a:buNone/>
            </a:pPr>
            <a:r>
              <a:rPr lang="ru-RU" sz="5600" dirty="0">
                <a:solidFill>
                  <a:srgbClr val="002060"/>
                </a:solidFill>
              </a:rPr>
              <a:t>Не боимся мы простуды-</a:t>
            </a:r>
          </a:p>
          <a:p>
            <a:pPr algn="ctr">
              <a:buNone/>
            </a:pPr>
            <a:r>
              <a:rPr lang="ru-RU" sz="5600" dirty="0">
                <a:solidFill>
                  <a:srgbClr val="002060"/>
                </a:solidFill>
              </a:rPr>
              <a:t>Нам ангина нипочем</a:t>
            </a:r>
          </a:p>
          <a:p>
            <a:pPr algn="ctr">
              <a:buNone/>
            </a:pPr>
            <a:r>
              <a:rPr lang="ru-RU" sz="5600" dirty="0">
                <a:solidFill>
                  <a:srgbClr val="002060"/>
                </a:solidFill>
              </a:rPr>
              <a:t>Мы коньки и лыжи любим</a:t>
            </a:r>
          </a:p>
          <a:p>
            <a:pPr algn="ctr">
              <a:buNone/>
            </a:pPr>
            <a:r>
              <a:rPr lang="ru-RU" sz="5600" dirty="0">
                <a:solidFill>
                  <a:srgbClr val="002060"/>
                </a:solidFill>
              </a:rPr>
              <a:t>Дружим с шайбой и мячом!</a:t>
            </a:r>
          </a:p>
          <a:p>
            <a:pPr algn="ctr">
              <a:buNone/>
            </a:pPr>
            <a:r>
              <a:rPr lang="ru-RU" sz="5600" dirty="0">
                <a:solidFill>
                  <a:srgbClr val="002060"/>
                </a:solidFill>
              </a:rPr>
              <a:t> </a:t>
            </a:r>
          </a:p>
          <a:p>
            <a:pPr algn="ctr"/>
            <a:endParaRPr lang="ru-RU" sz="4800" dirty="0">
              <a:solidFill>
                <a:srgbClr val="002060"/>
              </a:solidFill>
            </a:endParaRPr>
          </a:p>
          <a:p>
            <a:pPr algn="ctr"/>
            <a:endParaRPr lang="ru-RU" dirty="0"/>
          </a:p>
        </p:txBody>
      </p:sp>
      <p:pic>
        <p:nvPicPr>
          <p:cNvPr id="4" name="Picture 8" descr="4235829_f520"/>
          <p:cNvPicPr>
            <a:picLocks noChangeAspect="1" noChangeArrowheads="1"/>
          </p:cNvPicPr>
          <p:nvPr/>
        </p:nvPicPr>
        <p:blipFill>
          <a:blip r:embed="rId2"/>
          <a:srcRect/>
          <a:stretch>
            <a:fillRect/>
          </a:stretch>
        </p:blipFill>
        <p:spPr bwMode="auto">
          <a:xfrm>
            <a:off x="1285852" y="2285991"/>
            <a:ext cx="2873256" cy="1500199"/>
          </a:xfrm>
          <a:prstGeom prst="rect">
            <a:avLst/>
          </a:prstGeom>
          <a:noFill/>
          <a:ln w="9525">
            <a:noFill/>
            <a:miter lim="800000"/>
            <a:headEnd/>
            <a:tailEnd/>
          </a:ln>
        </p:spPr>
      </p:pic>
      <p:pic>
        <p:nvPicPr>
          <p:cNvPr id="5" name="Picture 6" descr="Football_iu_1996"/>
          <p:cNvPicPr>
            <a:picLocks noChangeAspect="1" noChangeArrowheads="1"/>
          </p:cNvPicPr>
          <p:nvPr/>
        </p:nvPicPr>
        <p:blipFill>
          <a:blip r:embed="rId3"/>
          <a:srcRect/>
          <a:stretch>
            <a:fillRect/>
          </a:stretch>
        </p:blipFill>
        <p:spPr bwMode="auto">
          <a:xfrm>
            <a:off x="6000760" y="4214818"/>
            <a:ext cx="1872000" cy="2093816"/>
          </a:xfrm>
          <a:prstGeom prst="rect">
            <a:avLst/>
          </a:prstGeom>
          <a:noFill/>
          <a:ln w="9525">
            <a:noFill/>
            <a:miter lim="800000"/>
            <a:headEnd/>
            <a:tailEnd/>
          </a:ln>
        </p:spPr>
      </p:pic>
      <p:pic>
        <p:nvPicPr>
          <p:cNvPr id="6" name="Рисунок 5" descr="http://www.mk.ru/upload/iblock_mk/475/a7/60/5d/DETAIL_PICTURE_582490.jpg"/>
          <p:cNvPicPr/>
          <p:nvPr/>
        </p:nvPicPr>
        <p:blipFill>
          <a:blip r:embed="rId4"/>
          <a:srcRect/>
          <a:stretch>
            <a:fillRect/>
          </a:stretch>
        </p:blipFill>
        <p:spPr bwMode="auto">
          <a:xfrm>
            <a:off x="1285852" y="4143380"/>
            <a:ext cx="2857520" cy="15716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39718"/>
          </a:xfrm>
        </p:spPr>
        <p:txBody>
          <a:bodyPr>
            <a:normAutofit fontScale="90000"/>
          </a:bodyPr>
          <a:lstStyle/>
          <a:p>
            <a:r>
              <a:rPr lang="ru-RU" dirty="0"/>
              <a:t>    Сон</a:t>
            </a:r>
          </a:p>
        </p:txBody>
      </p:sp>
      <p:sp>
        <p:nvSpPr>
          <p:cNvPr id="3" name="Содержимое 2"/>
          <p:cNvSpPr>
            <a:spLocks noGrp="1"/>
          </p:cNvSpPr>
          <p:nvPr>
            <p:ph idx="1"/>
          </p:nvPr>
        </p:nvSpPr>
        <p:spPr>
          <a:xfrm>
            <a:off x="1500166" y="714356"/>
            <a:ext cx="7498080" cy="3786214"/>
          </a:xfrm>
        </p:spPr>
        <p:txBody>
          <a:bodyPr>
            <a:normAutofit fontScale="70000" lnSpcReduction="20000"/>
          </a:bodyPr>
          <a:lstStyle/>
          <a:p>
            <a:pPr lvl="1">
              <a:buNone/>
            </a:pPr>
            <a:endParaRPr lang="ru-RU" dirty="0"/>
          </a:p>
          <a:p>
            <a:r>
              <a:rPr lang="ru-RU" sz="2000" dirty="0">
                <a:solidFill>
                  <a:srgbClr val="002060"/>
                </a:solidFill>
              </a:rPr>
              <a:t>Хороший отдых обеспечивает нам также полноценный сон. </a:t>
            </a:r>
          </a:p>
          <a:p>
            <a:r>
              <a:rPr lang="ru-RU" sz="2000" dirty="0">
                <a:solidFill>
                  <a:srgbClr val="002060"/>
                </a:solidFill>
              </a:rPr>
              <a:t>О том насколько сон необходим для жизнедеятельности организма, можно судить хотя бы по тому, что полное лишение сна люди  переносят гораздо тяжелее, чем голодание, и очень скоро гибнут. </a:t>
            </a:r>
          </a:p>
          <a:p>
            <a:r>
              <a:rPr lang="ru-RU" sz="2000" dirty="0">
                <a:solidFill>
                  <a:srgbClr val="002060"/>
                </a:solidFill>
              </a:rPr>
              <a:t>Во сне человек отдыхает и набирается новых сил. </a:t>
            </a:r>
          </a:p>
          <a:p>
            <a:r>
              <a:rPr lang="ru-RU" sz="2000" dirty="0">
                <a:solidFill>
                  <a:srgbClr val="002060"/>
                </a:solidFill>
              </a:rPr>
              <a:t>Что же влияет на глубину сна? Чтобы сон был глубоким, надо вставать и ложиться спать всегда в одно и то же время. Комнату перед сном обязательно надо проветривать, а лучше всего спать с открытой на ночь форточкой. Полезна небольшая прогулка перед сном на свежем воздухе. Мешают засыпанию яркий свет, шумные игры, громкие разговоры, длительные просмотры телепередач. Соблюдение гигиены сна позволит зарядиться бодростью, улучшит настроение. </a:t>
            </a:r>
            <a:br>
              <a:rPr lang="ru-RU" sz="2000" dirty="0">
                <a:solidFill>
                  <a:srgbClr val="002060"/>
                </a:solidFill>
              </a:rPr>
            </a:br>
            <a:r>
              <a:rPr lang="ru-RU" sz="2000" b="1" i="1" u="sng" dirty="0">
                <a:solidFill>
                  <a:srgbClr val="002060"/>
                </a:solidFill>
              </a:rPr>
              <a:t>Сон</a:t>
            </a:r>
            <a:r>
              <a:rPr lang="ru-RU" sz="2000" dirty="0">
                <a:solidFill>
                  <a:srgbClr val="002060"/>
                </a:solidFill>
              </a:rPr>
              <a:t> очень положительно влияет на организм человека. Много споров вокруг того, сколько же надо спать человеку? Раньше утверждалось, что ребенок - 10-12 часов, подросток – 9 -10 часов, взрослый – 8 часов. Сейчас многие приходят к мнению, что это все индивидуально, некоторым нужно побольше, некоторым поменьше. Но главное – человек не должен чувствовать усталость после сна и быть бодрым весь день. В противном случае следует обратиться к врачу.</a:t>
            </a:r>
            <a:br>
              <a:rPr lang="ru-RU" sz="2000" dirty="0">
                <a:solidFill>
                  <a:srgbClr val="002060"/>
                </a:solidFill>
              </a:rPr>
            </a:br>
            <a:endParaRPr lang="ru-RU" sz="2000" dirty="0">
              <a:solidFill>
                <a:srgbClr val="002060"/>
              </a:solidFill>
            </a:endParaRPr>
          </a:p>
        </p:txBody>
      </p:sp>
      <p:pic>
        <p:nvPicPr>
          <p:cNvPr id="4" name="Рисунок 3" descr="Сколько нужно спать, и что такое сон"/>
          <p:cNvPicPr/>
          <p:nvPr/>
        </p:nvPicPr>
        <p:blipFill>
          <a:blip r:embed="rId3" cstate="print"/>
          <a:srcRect/>
          <a:stretch>
            <a:fillRect/>
          </a:stretch>
        </p:blipFill>
        <p:spPr bwMode="auto">
          <a:xfrm>
            <a:off x="3000364" y="4286256"/>
            <a:ext cx="3786214" cy="24288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214290"/>
            <a:ext cx="7498080" cy="357190"/>
          </a:xfrm>
        </p:spPr>
        <p:txBody>
          <a:bodyPr>
            <a:normAutofit fontScale="90000"/>
          </a:bodyPr>
          <a:lstStyle/>
          <a:p>
            <a:r>
              <a:rPr lang="ru-RU" dirty="0"/>
              <a:t>     Закаливание  </a:t>
            </a:r>
          </a:p>
        </p:txBody>
      </p:sp>
      <p:sp>
        <p:nvSpPr>
          <p:cNvPr id="3" name="Содержимое 2"/>
          <p:cNvSpPr>
            <a:spLocks noGrp="1"/>
          </p:cNvSpPr>
          <p:nvPr>
            <p:ph idx="1"/>
          </p:nvPr>
        </p:nvSpPr>
        <p:spPr>
          <a:xfrm>
            <a:off x="1435608" y="785794"/>
            <a:ext cx="7498080" cy="5643602"/>
          </a:xfrm>
        </p:spPr>
        <p:txBody>
          <a:bodyPr numCol="2">
            <a:noAutofit/>
          </a:bodyPr>
          <a:lstStyle/>
          <a:p>
            <a:pPr>
              <a:buNone/>
            </a:pPr>
            <a:r>
              <a:rPr lang="ru-RU" sz="1200" dirty="0">
                <a:solidFill>
                  <a:srgbClr val="002060"/>
                </a:solidFill>
              </a:rPr>
              <a:t>          Одним из важнейших слагаемых здоровья является закаливание. С его помощью можно избежать многих болезней и на долгие годы сохранить работоспособность, умение радоваться жизни.</a:t>
            </a:r>
          </a:p>
          <a:p>
            <a:pPr>
              <a:buNone/>
            </a:pPr>
            <a:r>
              <a:rPr lang="ru-RU" sz="1200" dirty="0">
                <a:solidFill>
                  <a:srgbClr val="002060"/>
                </a:solidFill>
              </a:rPr>
              <a:t>          Закаливание – приспособление организма к холоду.</a:t>
            </a:r>
          </a:p>
          <a:p>
            <a:pPr>
              <a:buNone/>
            </a:pPr>
            <a:r>
              <a:rPr lang="ru-RU" sz="1200" dirty="0">
                <a:solidFill>
                  <a:srgbClr val="002060"/>
                </a:solidFill>
              </a:rPr>
              <a:t>          Закаливание – повышение устойчивости организма к неблагоприятному воздействию низкой температуры.</a:t>
            </a:r>
          </a:p>
          <a:p>
            <a:pPr>
              <a:buNone/>
            </a:pPr>
            <a:r>
              <a:rPr lang="ru-RU" sz="1200" dirty="0">
                <a:solidFill>
                  <a:srgbClr val="002060"/>
                </a:solidFill>
              </a:rPr>
              <a:t>          Для того, чтобы закаливание было эффективным, следует соблюдать определенные правила:</a:t>
            </a:r>
          </a:p>
          <a:p>
            <a:pPr>
              <a:buNone/>
            </a:pPr>
            <a:r>
              <a:rPr lang="ru-RU" sz="1200" dirty="0">
                <a:solidFill>
                  <a:srgbClr val="002060"/>
                </a:solidFill>
              </a:rPr>
              <a:t>          Первое правило: </a:t>
            </a:r>
            <a:br>
              <a:rPr lang="ru-RU" sz="1200" dirty="0">
                <a:solidFill>
                  <a:srgbClr val="002060"/>
                </a:solidFill>
              </a:rPr>
            </a:br>
            <a:r>
              <a:rPr lang="ru-RU" sz="1200" dirty="0">
                <a:solidFill>
                  <a:srgbClr val="002060"/>
                </a:solidFill>
              </a:rPr>
              <a:t>Если хочешь быть здоровым,</a:t>
            </a:r>
            <a:br>
              <a:rPr lang="ru-RU" sz="1200" dirty="0">
                <a:solidFill>
                  <a:srgbClr val="002060"/>
                </a:solidFill>
              </a:rPr>
            </a:br>
            <a:r>
              <a:rPr lang="ru-RU" sz="1200" dirty="0">
                <a:solidFill>
                  <a:srgbClr val="002060"/>
                </a:solidFill>
              </a:rPr>
              <a:t>Прогони подальше лень.</a:t>
            </a:r>
            <a:br>
              <a:rPr lang="ru-RU" sz="1200" dirty="0">
                <a:solidFill>
                  <a:srgbClr val="002060"/>
                </a:solidFill>
              </a:rPr>
            </a:br>
            <a:r>
              <a:rPr lang="ru-RU" sz="1200" dirty="0">
                <a:solidFill>
                  <a:srgbClr val="002060"/>
                </a:solidFill>
              </a:rPr>
              <a:t>Если начал закаляться,</a:t>
            </a:r>
            <a:br>
              <a:rPr lang="ru-RU" sz="1200" dirty="0">
                <a:solidFill>
                  <a:srgbClr val="002060"/>
                </a:solidFill>
              </a:rPr>
            </a:br>
            <a:r>
              <a:rPr lang="ru-RU" sz="1200" dirty="0">
                <a:solidFill>
                  <a:srgbClr val="002060"/>
                </a:solidFill>
              </a:rPr>
              <a:t>Закаляйся каждый день.</a:t>
            </a:r>
          </a:p>
          <a:p>
            <a:pPr>
              <a:buNone/>
            </a:pPr>
            <a:r>
              <a:rPr lang="ru-RU" sz="1200" dirty="0">
                <a:solidFill>
                  <a:srgbClr val="002060"/>
                </a:solidFill>
              </a:rPr>
              <a:t>        </a:t>
            </a:r>
          </a:p>
          <a:p>
            <a:pPr>
              <a:buNone/>
            </a:pPr>
            <a:r>
              <a:rPr lang="ru-RU" sz="1200" dirty="0">
                <a:solidFill>
                  <a:srgbClr val="002060"/>
                </a:solidFill>
              </a:rPr>
              <a:t>          Второе правило: </a:t>
            </a:r>
          </a:p>
          <a:p>
            <a:pPr>
              <a:buNone/>
            </a:pPr>
            <a:r>
              <a:rPr lang="ru-RU" sz="1200" dirty="0">
                <a:solidFill>
                  <a:srgbClr val="002060"/>
                </a:solidFill>
              </a:rPr>
              <a:t>          Вышел сразу на мороз –</a:t>
            </a:r>
          </a:p>
          <a:p>
            <a:pPr>
              <a:buNone/>
            </a:pPr>
            <a:r>
              <a:rPr lang="ru-RU" sz="1200" dirty="0">
                <a:solidFill>
                  <a:srgbClr val="002060"/>
                </a:solidFill>
              </a:rPr>
              <a:t>          Весь до косточек промёрз.</a:t>
            </a:r>
          </a:p>
          <a:p>
            <a:pPr>
              <a:buNone/>
            </a:pPr>
            <a:r>
              <a:rPr lang="ru-RU" sz="1200" dirty="0">
                <a:solidFill>
                  <a:srgbClr val="002060"/>
                </a:solidFill>
              </a:rPr>
              <a:t>          Закаляйся постепенно.</a:t>
            </a:r>
          </a:p>
          <a:p>
            <a:pPr>
              <a:buNone/>
            </a:pPr>
            <a:r>
              <a:rPr lang="ru-RU" sz="1200" dirty="0">
                <a:solidFill>
                  <a:srgbClr val="002060"/>
                </a:solidFill>
              </a:rPr>
              <a:t>          Это для здоровья ценно.</a:t>
            </a:r>
          </a:p>
          <a:p>
            <a:pPr>
              <a:buNone/>
            </a:pPr>
            <a:r>
              <a:rPr lang="ru-RU" sz="1200" dirty="0">
                <a:solidFill>
                  <a:srgbClr val="002060"/>
                </a:solidFill>
              </a:rPr>
              <a:t> </a:t>
            </a:r>
          </a:p>
          <a:p>
            <a:pPr>
              <a:buNone/>
            </a:pPr>
            <a:endParaRPr lang="ru-RU" sz="1200" dirty="0">
              <a:solidFill>
                <a:srgbClr val="002060"/>
              </a:solidFill>
            </a:endParaRPr>
          </a:p>
          <a:p>
            <a:pPr>
              <a:buNone/>
            </a:pPr>
            <a:endParaRPr lang="ru-RU" sz="1200" dirty="0">
              <a:solidFill>
                <a:srgbClr val="002060"/>
              </a:solidFill>
            </a:endParaRPr>
          </a:p>
          <a:p>
            <a:pPr>
              <a:buNone/>
            </a:pPr>
            <a:r>
              <a:rPr lang="ru-RU" sz="1200" dirty="0">
                <a:solidFill>
                  <a:srgbClr val="002060"/>
                </a:solidFill>
              </a:rPr>
              <a:t>       </a:t>
            </a:r>
          </a:p>
          <a:p>
            <a:pPr>
              <a:buNone/>
            </a:pPr>
            <a:endParaRPr lang="ru-RU" sz="1200" dirty="0">
              <a:solidFill>
                <a:srgbClr val="002060"/>
              </a:solidFill>
            </a:endParaRPr>
          </a:p>
          <a:p>
            <a:pPr>
              <a:buNone/>
            </a:pPr>
            <a:endParaRPr lang="ru-RU" sz="1200" dirty="0">
              <a:solidFill>
                <a:srgbClr val="002060"/>
              </a:solidFill>
            </a:endParaRPr>
          </a:p>
          <a:p>
            <a:pPr>
              <a:buNone/>
            </a:pPr>
            <a:endParaRPr lang="ru-RU" sz="1200" dirty="0">
              <a:solidFill>
                <a:srgbClr val="002060"/>
              </a:solidFill>
            </a:endParaRPr>
          </a:p>
          <a:p>
            <a:pPr>
              <a:buNone/>
            </a:pPr>
            <a:endParaRPr lang="ru-RU" sz="1200" dirty="0">
              <a:solidFill>
                <a:srgbClr val="002060"/>
              </a:solidFill>
            </a:endParaRPr>
          </a:p>
          <a:p>
            <a:pPr>
              <a:buNone/>
            </a:pPr>
            <a:endParaRPr lang="ru-RU" sz="1200" dirty="0">
              <a:solidFill>
                <a:srgbClr val="002060"/>
              </a:solidFill>
            </a:endParaRPr>
          </a:p>
          <a:p>
            <a:pPr>
              <a:buNone/>
            </a:pPr>
            <a:r>
              <a:rPr lang="ru-RU" sz="1200" dirty="0">
                <a:solidFill>
                  <a:srgbClr val="002060"/>
                </a:solidFill>
              </a:rPr>
              <a:t> </a:t>
            </a:r>
          </a:p>
          <a:p>
            <a:pPr>
              <a:buNone/>
            </a:pPr>
            <a:endParaRPr lang="ru-RU" sz="1200" dirty="0">
              <a:solidFill>
                <a:srgbClr val="002060"/>
              </a:solidFill>
            </a:endParaRPr>
          </a:p>
          <a:p>
            <a:pPr>
              <a:buNone/>
            </a:pPr>
            <a:endParaRPr lang="ru-RU" sz="1200" dirty="0">
              <a:solidFill>
                <a:srgbClr val="002060"/>
              </a:solidFill>
            </a:endParaRPr>
          </a:p>
          <a:p>
            <a:pPr>
              <a:buNone/>
            </a:pPr>
            <a:r>
              <a:rPr lang="ru-RU" sz="1200" dirty="0">
                <a:solidFill>
                  <a:srgbClr val="002060"/>
                </a:solidFill>
              </a:rPr>
              <a:t>          </a:t>
            </a:r>
          </a:p>
          <a:p>
            <a:pPr>
              <a:buNone/>
            </a:pPr>
            <a:r>
              <a:rPr lang="ru-RU" sz="1200" dirty="0">
                <a:solidFill>
                  <a:srgbClr val="002060"/>
                </a:solidFill>
              </a:rPr>
              <a:t>           Третье правило: </a:t>
            </a:r>
          </a:p>
          <a:p>
            <a:pPr>
              <a:buNone/>
            </a:pPr>
            <a:r>
              <a:rPr lang="ru-RU" sz="1200" dirty="0">
                <a:solidFill>
                  <a:srgbClr val="002060"/>
                </a:solidFill>
              </a:rPr>
              <a:t>            Если закаляться - в радость,</a:t>
            </a:r>
          </a:p>
          <a:p>
            <a:pPr>
              <a:buNone/>
            </a:pPr>
            <a:r>
              <a:rPr lang="ru-RU" sz="1200" dirty="0">
                <a:solidFill>
                  <a:srgbClr val="002060"/>
                </a:solidFill>
              </a:rPr>
              <a:t>            Вам простуда – не подружка.</a:t>
            </a:r>
          </a:p>
          <a:p>
            <a:pPr>
              <a:buNone/>
            </a:pPr>
            <a:r>
              <a:rPr lang="ru-RU" sz="1200" dirty="0">
                <a:solidFill>
                  <a:srgbClr val="002060"/>
                </a:solidFill>
              </a:rPr>
              <a:t>            Вы здоровье берегите.</a:t>
            </a:r>
          </a:p>
          <a:p>
            <a:pPr>
              <a:buNone/>
            </a:pPr>
            <a:r>
              <a:rPr lang="ru-RU" sz="1200" dirty="0">
                <a:solidFill>
                  <a:srgbClr val="002060"/>
                </a:solidFill>
              </a:rPr>
              <a:t>            Это, дети, не игрушка.</a:t>
            </a:r>
          </a:p>
          <a:p>
            <a:pPr>
              <a:buNone/>
            </a:pPr>
            <a:r>
              <a:rPr lang="ru-RU" sz="1200" dirty="0">
                <a:solidFill>
                  <a:srgbClr val="002060"/>
                </a:solidFill>
              </a:rPr>
              <a:t>            Правила, эти помните, дети.</a:t>
            </a:r>
          </a:p>
          <a:p>
            <a:pPr>
              <a:buNone/>
            </a:pPr>
            <a:r>
              <a:rPr lang="ru-RU" sz="1200" dirty="0">
                <a:solidFill>
                  <a:srgbClr val="002060"/>
                </a:solidFill>
              </a:rPr>
              <a:t>            Будьте здоровы и не болейте!</a:t>
            </a:r>
          </a:p>
          <a:p>
            <a:pPr>
              <a:buNone/>
            </a:pPr>
            <a:r>
              <a:rPr lang="ru-RU" sz="1200" dirty="0">
                <a:solidFill>
                  <a:srgbClr val="002060"/>
                </a:solidFill>
              </a:rPr>
              <a:t>            Закаляйся, если хочешь быть здоров!</a:t>
            </a:r>
          </a:p>
          <a:p>
            <a:pPr>
              <a:buNone/>
            </a:pPr>
            <a:r>
              <a:rPr lang="ru-RU" sz="1200" dirty="0">
                <a:solidFill>
                  <a:srgbClr val="002060"/>
                </a:solidFill>
              </a:rPr>
              <a:t> </a:t>
            </a:r>
          </a:p>
          <a:p>
            <a:endParaRPr lang="ru-RU" sz="1200" dirty="0"/>
          </a:p>
        </p:txBody>
      </p:sp>
      <p:pic>
        <p:nvPicPr>
          <p:cNvPr id="6" name="Рисунок 5" descr="http://magmens.com/uploads/posts/2014-12/1418811013_102038225_3745438_s6310_1291627826_3.jpg"/>
          <p:cNvPicPr/>
          <p:nvPr/>
        </p:nvPicPr>
        <p:blipFill>
          <a:blip r:embed="rId2"/>
          <a:srcRect/>
          <a:stretch>
            <a:fillRect/>
          </a:stretch>
        </p:blipFill>
        <p:spPr bwMode="auto">
          <a:xfrm>
            <a:off x="5357818" y="928670"/>
            <a:ext cx="3071834" cy="242889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11156"/>
          </a:xfrm>
        </p:spPr>
        <p:txBody>
          <a:bodyPr>
            <a:normAutofit fontScale="90000"/>
          </a:bodyPr>
          <a:lstStyle/>
          <a:p>
            <a:r>
              <a:rPr lang="ru-RU" dirty="0"/>
              <a:t>Правильное питание.</a:t>
            </a:r>
          </a:p>
        </p:txBody>
      </p:sp>
      <p:sp>
        <p:nvSpPr>
          <p:cNvPr id="3" name="Содержимое 2"/>
          <p:cNvSpPr>
            <a:spLocks noGrp="1"/>
          </p:cNvSpPr>
          <p:nvPr>
            <p:ph idx="1"/>
          </p:nvPr>
        </p:nvSpPr>
        <p:spPr>
          <a:xfrm>
            <a:off x="1435608" y="928670"/>
            <a:ext cx="7498080" cy="5319730"/>
          </a:xfrm>
        </p:spPr>
        <p:txBody>
          <a:bodyPr>
            <a:normAutofit fontScale="85000" lnSpcReduction="20000"/>
          </a:bodyPr>
          <a:lstStyle/>
          <a:p>
            <a:r>
              <a:rPr lang="ru-RU" dirty="0">
                <a:solidFill>
                  <a:srgbClr val="002060"/>
                </a:solidFill>
              </a:rPr>
              <a:t>Не менее важно для здоровья человека правильное питание.</a:t>
            </a:r>
          </a:p>
          <a:p>
            <a:r>
              <a:rPr lang="ru-RU" dirty="0">
                <a:solidFill>
                  <a:srgbClr val="002060"/>
                </a:solidFill>
              </a:rPr>
              <a:t>Любой живой организм в силу жизнедеятельности клеток, тканей и органов непрерывно тратит входящие в состав организма вещества. </a:t>
            </a:r>
          </a:p>
          <a:p>
            <a:r>
              <a:rPr lang="ru-RU" dirty="0">
                <a:solidFill>
                  <a:srgbClr val="002060"/>
                </a:solidFill>
              </a:rPr>
              <a:t>Для поддержания здорового образа жизни необходимо, чтобы все эти траты покрывались пищей. Совершенно естественно, что правильное питание человека должно содержать все те вещества, которые входят в состав его организма, т.е. белки, жиры, углеводы, витамины, минеральные вещества и воду.</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285728"/>
            <a:ext cx="7498080" cy="357190"/>
          </a:xfrm>
        </p:spPr>
        <p:txBody>
          <a:bodyPr>
            <a:noAutofit/>
          </a:bodyPr>
          <a:lstStyle/>
          <a:p>
            <a:r>
              <a:rPr lang="ru-RU" sz="2800" dirty="0"/>
              <a:t>Основные правила здорового образа жизни: </a:t>
            </a:r>
          </a:p>
        </p:txBody>
      </p:sp>
      <p:sp>
        <p:nvSpPr>
          <p:cNvPr id="3" name="Содержимое 2"/>
          <p:cNvSpPr>
            <a:spLocks noGrp="1"/>
          </p:cNvSpPr>
          <p:nvPr>
            <p:ph idx="1"/>
          </p:nvPr>
        </p:nvSpPr>
        <p:spPr>
          <a:xfrm>
            <a:off x="1435608" y="1071546"/>
            <a:ext cx="7498080" cy="5500726"/>
          </a:xfrm>
        </p:spPr>
        <p:txBody>
          <a:bodyPr numCol="3">
            <a:normAutofit/>
          </a:bodyPr>
          <a:lstStyle/>
          <a:p>
            <a:pPr>
              <a:buNone/>
            </a:pPr>
            <a:endParaRPr lang="ru-RU" sz="1700" b="1" i="1" dirty="0">
              <a:solidFill>
                <a:srgbClr val="002060"/>
              </a:solidFill>
            </a:endParaRPr>
          </a:p>
          <a:p>
            <a:pPr>
              <a:buNone/>
            </a:pPr>
            <a:r>
              <a:rPr lang="ru-RU" sz="1700" b="1" i="1" dirty="0">
                <a:solidFill>
                  <a:srgbClr val="002060"/>
                </a:solidFill>
              </a:rPr>
              <a:t>Физическая культура и</a:t>
            </a:r>
          </a:p>
          <a:p>
            <a:pPr>
              <a:buNone/>
            </a:pPr>
            <a:r>
              <a:rPr lang="ru-RU" sz="1700" b="1" i="1" dirty="0">
                <a:solidFill>
                  <a:srgbClr val="002060"/>
                </a:solidFill>
              </a:rPr>
              <a:t>спорт</a:t>
            </a:r>
            <a:endParaRPr lang="ru-RU" sz="1700" dirty="0">
              <a:solidFill>
                <a:srgbClr val="002060"/>
              </a:solidFill>
            </a:endParaRPr>
          </a:p>
          <a:p>
            <a:pPr>
              <a:buNone/>
            </a:pPr>
            <a:r>
              <a:rPr lang="ru-RU" sz="1700" b="1" i="1" dirty="0">
                <a:solidFill>
                  <a:srgbClr val="002060"/>
                </a:solidFill>
              </a:rPr>
              <a:t> Закаливание</a:t>
            </a:r>
            <a:endParaRPr lang="ru-RU" sz="1700" dirty="0">
              <a:solidFill>
                <a:srgbClr val="002060"/>
              </a:solidFill>
            </a:endParaRPr>
          </a:p>
          <a:p>
            <a:pPr>
              <a:buNone/>
            </a:pPr>
            <a:r>
              <a:rPr lang="ru-RU" sz="1700" b="1" i="1" dirty="0">
                <a:solidFill>
                  <a:srgbClr val="002060"/>
                </a:solidFill>
              </a:rPr>
              <a:t> Правильное</a:t>
            </a:r>
          </a:p>
          <a:p>
            <a:pPr>
              <a:buNone/>
            </a:pPr>
            <a:r>
              <a:rPr lang="ru-RU" sz="1700" b="1" i="1" dirty="0">
                <a:solidFill>
                  <a:srgbClr val="002060"/>
                </a:solidFill>
              </a:rPr>
              <a:t> питание </a:t>
            </a:r>
          </a:p>
          <a:p>
            <a:pPr>
              <a:buNone/>
            </a:pPr>
            <a:r>
              <a:rPr lang="ru-RU" sz="1700" b="1" i="1" dirty="0">
                <a:solidFill>
                  <a:srgbClr val="002060"/>
                </a:solidFill>
              </a:rPr>
              <a:t> Сон</a:t>
            </a:r>
          </a:p>
          <a:p>
            <a:pPr>
              <a:buNone/>
            </a:pPr>
            <a:r>
              <a:rPr lang="ru-RU" sz="1700" b="1" i="1" dirty="0">
                <a:solidFill>
                  <a:srgbClr val="002060"/>
                </a:solidFill>
              </a:rPr>
              <a:t>Активная</a:t>
            </a:r>
          </a:p>
          <a:p>
            <a:pPr>
              <a:buNone/>
            </a:pPr>
            <a:r>
              <a:rPr lang="ru-RU" sz="1700" b="1" i="1" dirty="0">
                <a:solidFill>
                  <a:srgbClr val="002060"/>
                </a:solidFill>
              </a:rPr>
              <a:t>деятельность и</a:t>
            </a:r>
          </a:p>
          <a:p>
            <a:pPr>
              <a:buNone/>
            </a:pPr>
            <a:r>
              <a:rPr lang="ru-RU" sz="1700" b="1" i="1" dirty="0">
                <a:solidFill>
                  <a:srgbClr val="002060"/>
                </a:solidFill>
              </a:rPr>
              <a:t>активный отдых</a:t>
            </a:r>
          </a:p>
          <a:p>
            <a:pPr>
              <a:buNone/>
            </a:pPr>
            <a:r>
              <a:rPr lang="ru-RU" sz="1700" b="1" i="1" dirty="0">
                <a:solidFill>
                  <a:srgbClr val="002060"/>
                </a:solidFill>
              </a:rPr>
              <a:t>Отказ от вредных</a:t>
            </a:r>
          </a:p>
          <a:p>
            <a:pPr>
              <a:buNone/>
            </a:pPr>
            <a:r>
              <a:rPr lang="ru-RU" sz="1700" b="1" i="1" dirty="0">
                <a:solidFill>
                  <a:srgbClr val="002060"/>
                </a:solidFill>
              </a:rPr>
              <a:t>привычек.</a:t>
            </a:r>
          </a:p>
          <a:p>
            <a:pPr>
              <a:buNone/>
            </a:pPr>
            <a:endParaRPr lang="ru-RU" sz="1700" b="1" i="1" dirty="0"/>
          </a:p>
          <a:p>
            <a:pPr>
              <a:buNone/>
            </a:pPr>
            <a:endParaRPr lang="ru-RU" sz="1700" dirty="0"/>
          </a:p>
          <a:p>
            <a:pPr>
              <a:buNone/>
            </a:pPr>
            <a:endParaRPr lang="ru-RU" sz="1700" dirty="0"/>
          </a:p>
          <a:p>
            <a:pPr>
              <a:buNone/>
            </a:pPr>
            <a:endParaRPr lang="ru-RU" sz="1700" dirty="0"/>
          </a:p>
          <a:p>
            <a:pPr>
              <a:buNone/>
            </a:pPr>
            <a:r>
              <a:rPr lang="ru-RU" sz="1600" b="1" i="1" dirty="0">
                <a:solidFill>
                  <a:srgbClr val="7030A0"/>
                </a:solidFill>
              </a:rPr>
              <a:t>Кодекс здоровья:</a:t>
            </a:r>
            <a:endParaRPr lang="ru-RU" sz="1600" b="1" i="1" dirty="0">
              <a:solidFill>
                <a:srgbClr val="002060"/>
              </a:solidFill>
            </a:endParaRPr>
          </a:p>
          <a:p>
            <a:pPr>
              <a:buNone/>
            </a:pPr>
            <a:r>
              <a:rPr lang="ru-RU" sz="1400" dirty="0">
                <a:solidFill>
                  <a:srgbClr val="002060"/>
                </a:solidFill>
              </a:rPr>
              <a:t>Заниматься спортом.</a:t>
            </a:r>
          </a:p>
          <a:p>
            <a:pPr>
              <a:buNone/>
            </a:pPr>
            <a:r>
              <a:rPr lang="ru-RU" sz="1400" dirty="0">
                <a:solidFill>
                  <a:srgbClr val="002060"/>
                </a:solidFill>
              </a:rPr>
              <a:t>Дышать свежим воздухом.</a:t>
            </a:r>
          </a:p>
          <a:p>
            <a:pPr>
              <a:buNone/>
            </a:pPr>
            <a:r>
              <a:rPr lang="ru-RU" sz="1400" dirty="0">
                <a:solidFill>
                  <a:srgbClr val="002060"/>
                </a:solidFill>
              </a:rPr>
              <a:t>Почаще есть рыбу, овощи, фрукты.</a:t>
            </a:r>
          </a:p>
          <a:p>
            <a:pPr>
              <a:buNone/>
            </a:pPr>
            <a:r>
              <a:rPr lang="ru-RU" sz="1400" dirty="0">
                <a:solidFill>
                  <a:srgbClr val="002060"/>
                </a:solidFill>
              </a:rPr>
              <a:t>Пить воду, молоко, соки, чай.</a:t>
            </a:r>
          </a:p>
          <a:p>
            <a:pPr>
              <a:buNone/>
            </a:pPr>
            <a:r>
              <a:rPr lang="ru-RU" sz="1400" dirty="0">
                <a:solidFill>
                  <a:srgbClr val="002060"/>
                </a:solidFill>
              </a:rPr>
              <a:t>Спать достаточно.</a:t>
            </a:r>
          </a:p>
          <a:p>
            <a:pPr>
              <a:buNone/>
            </a:pPr>
            <a:r>
              <a:rPr lang="ru-RU" sz="1400" dirty="0">
                <a:solidFill>
                  <a:srgbClr val="002060"/>
                </a:solidFill>
              </a:rPr>
              <a:t> Как можно больше ходить.</a:t>
            </a:r>
          </a:p>
          <a:p>
            <a:pPr>
              <a:buNone/>
            </a:pPr>
            <a:r>
              <a:rPr lang="ru-RU" sz="1400" dirty="0">
                <a:solidFill>
                  <a:srgbClr val="002060"/>
                </a:solidFill>
              </a:rPr>
              <a:t>Проявлять</a:t>
            </a:r>
          </a:p>
          <a:p>
            <a:pPr>
              <a:buNone/>
            </a:pPr>
            <a:r>
              <a:rPr lang="ru-RU" sz="1400" dirty="0">
                <a:solidFill>
                  <a:srgbClr val="002060"/>
                </a:solidFill>
              </a:rPr>
              <a:t>доброжелательность.</a:t>
            </a:r>
          </a:p>
          <a:p>
            <a:pPr>
              <a:buNone/>
            </a:pPr>
            <a:r>
              <a:rPr lang="ru-RU" sz="1400" dirty="0">
                <a:solidFill>
                  <a:srgbClr val="002060"/>
                </a:solidFill>
              </a:rPr>
              <a:t>Чаще улыбаться.</a:t>
            </a:r>
          </a:p>
          <a:p>
            <a:pPr>
              <a:buNone/>
            </a:pPr>
            <a:r>
              <a:rPr lang="ru-RU" sz="1400" dirty="0">
                <a:solidFill>
                  <a:srgbClr val="002060"/>
                </a:solidFill>
              </a:rPr>
              <a:t>Любить жизнь.</a:t>
            </a:r>
          </a:p>
          <a:p>
            <a:pPr>
              <a:buNone/>
            </a:pPr>
            <a:r>
              <a:rPr lang="ru-RU" sz="1400" dirty="0">
                <a:solidFill>
                  <a:srgbClr val="002060"/>
                </a:solidFill>
              </a:rPr>
              <a:t>Не курить, не употреблять алкогольные напитки.</a:t>
            </a:r>
          </a:p>
          <a:p>
            <a:pPr>
              <a:buNone/>
            </a:pPr>
            <a:r>
              <a:rPr lang="ru-RU" sz="1400" dirty="0">
                <a:solidFill>
                  <a:srgbClr val="002060"/>
                </a:solidFill>
              </a:rPr>
              <a:t>Постарайтесь следовать</a:t>
            </a:r>
          </a:p>
          <a:p>
            <a:pPr>
              <a:buNone/>
            </a:pPr>
            <a:r>
              <a:rPr lang="ru-RU" sz="1400" dirty="0">
                <a:solidFill>
                  <a:srgbClr val="002060"/>
                </a:solidFill>
              </a:rPr>
              <a:t>этому кодексу здоровья, и вы</a:t>
            </a:r>
          </a:p>
          <a:p>
            <a:pPr>
              <a:buNone/>
            </a:pPr>
            <a:r>
              <a:rPr lang="ru-RU" sz="1400" dirty="0">
                <a:solidFill>
                  <a:srgbClr val="002060"/>
                </a:solidFill>
              </a:rPr>
              <a:t>на долгие годы сохраните</a:t>
            </a:r>
          </a:p>
          <a:p>
            <a:pPr>
              <a:buNone/>
            </a:pPr>
            <a:r>
              <a:rPr lang="ru-RU" sz="1400" dirty="0">
                <a:solidFill>
                  <a:srgbClr val="002060"/>
                </a:solidFill>
              </a:rPr>
              <a:t>молодость и красоту.</a:t>
            </a:r>
          </a:p>
          <a:p>
            <a:pPr>
              <a:buNone/>
            </a:pPr>
            <a:br>
              <a:rPr lang="ru-RU" sz="1700" dirty="0">
                <a:hlinkClick r:id="rId2" tooltip="Google Plus"/>
              </a:rPr>
            </a:br>
            <a:endParaRPr lang="ru-RU" sz="1700" dirty="0"/>
          </a:p>
          <a:p>
            <a:pPr>
              <a:buNone/>
            </a:pPr>
            <a:br>
              <a:rPr lang="ru-RU" sz="1700" dirty="0"/>
            </a:br>
            <a:r>
              <a:rPr lang="ru-RU" sz="1700" dirty="0">
                <a:solidFill>
                  <a:srgbClr val="002060"/>
                </a:solidFill>
              </a:rPr>
              <a:t>Желаю вам:</a:t>
            </a:r>
          </a:p>
          <a:p>
            <a:pPr>
              <a:buNone/>
            </a:pPr>
            <a:br>
              <a:rPr lang="ru-RU" sz="1700" dirty="0">
                <a:solidFill>
                  <a:srgbClr val="002060"/>
                </a:solidFill>
              </a:rPr>
            </a:br>
            <a:r>
              <a:rPr lang="ru-RU" sz="1700" dirty="0">
                <a:solidFill>
                  <a:srgbClr val="002060"/>
                </a:solidFill>
              </a:rPr>
              <a:t>Никогда не болеть;</a:t>
            </a:r>
            <a:br>
              <a:rPr lang="ru-RU" sz="1700" dirty="0">
                <a:solidFill>
                  <a:srgbClr val="002060"/>
                </a:solidFill>
              </a:rPr>
            </a:br>
            <a:r>
              <a:rPr lang="ru-RU" sz="1700" dirty="0">
                <a:solidFill>
                  <a:srgbClr val="002060"/>
                </a:solidFill>
              </a:rPr>
              <a:t>Правильно питаться;</a:t>
            </a:r>
            <a:br>
              <a:rPr lang="ru-RU" sz="1700" dirty="0">
                <a:solidFill>
                  <a:srgbClr val="002060"/>
                </a:solidFill>
              </a:rPr>
            </a:br>
            <a:r>
              <a:rPr lang="ru-RU" sz="1700" dirty="0">
                <a:solidFill>
                  <a:srgbClr val="002060"/>
                </a:solidFill>
              </a:rPr>
              <a:t>Быть бодрыми</a:t>
            </a:r>
            <a:br>
              <a:rPr lang="ru-RU" sz="1700" dirty="0">
                <a:solidFill>
                  <a:srgbClr val="002060"/>
                </a:solidFill>
              </a:rPr>
            </a:br>
            <a:r>
              <a:rPr lang="ru-RU" sz="1700" dirty="0">
                <a:solidFill>
                  <a:srgbClr val="002060"/>
                </a:solidFill>
              </a:rPr>
              <a:t>Вершить добрые дела</a:t>
            </a:r>
            <a:br>
              <a:rPr lang="ru-RU" sz="1700" dirty="0">
                <a:solidFill>
                  <a:srgbClr val="002060"/>
                </a:solidFill>
              </a:rPr>
            </a:br>
            <a:r>
              <a:rPr lang="ru-RU" sz="1700" dirty="0">
                <a:solidFill>
                  <a:srgbClr val="002060"/>
                </a:solidFill>
              </a:rPr>
              <a:t>В общем, вести здоровый образ жизни!</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635</TotalTime>
  <Words>1780</Words>
  <Application>Microsoft Office PowerPoint</Application>
  <PresentationFormat>Экран (4:3)</PresentationFormat>
  <Paragraphs>187</Paragraphs>
  <Slides>23</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Calibri</vt:lpstr>
      <vt:lpstr>Corbel</vt:lpstr>
      <vt:lpstr>Gill Sans MT</vt:lpstr>
      <vt:lpstr>Verdana</vt:lpstr>
      <vt:lpstr>Wingdings 2</vt:lpstr>
      <vt:lpstr>Солнцестояние</vt:lpstr>
      <vt:lpstr>«Здоров будешь – всё добудешь!»</vt:lpstr>
      <vt:lpstr>        Здоровье человека.</vt:lpstr>
      <vt:lpstr>   Здоровый образ жизни.</vt:lpstr>
      <vt:lpstr>Правила здорового образа жизни:</vt:lpstr>
      <vt:lpstr>                       Спорт</vt:lpstr>
      <vt:lpstr>    Сон</vt:lpstr>
      <vt:lpstr>     Закаливание  </vt:lpstr>
      <vt:lpstr>Правильное питание.</vt:lpstr>
      <vt:lpstr>Основные правила здорового образа жизни: </vt:lpstr>
      <vt:lpstr>Пословицы о здоровье</vt:lpstr>
      <vt:lpstr>Игры</vt:lpstr>
      <vt:lpstr>Что такое гигиена?</vt:lpstr>
      <vt:lpstr>Сохраним здоровье!</vt:lpstr>
      <vt:lpstr>Викторина</vt:lpstr>
      <vt:lpstr>Питание</vt:lpstr>
      <vt:lpstr>Спор витаминов</vt:lpstr>
      <vt:lpstr>Презентация PowerPoint</vt:lpstr>
      <vt:lpstr>Презентация PowerPoint</vt:lpstr>
      <vt:lpstr>Презентация PowerPoint</vt:lpstr>
      <vt:lpstr>Презентация PowerPoint</vt:lpstr>
      <vt:lpstr>Презентация PowerPoint</vt:lpstr>
      <vt:lpstr> Что же может навредить твоему здоровью?</vt:lpstr>
      <vt:lpstr>Берегите  своё здоровье!</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locadmin</cp:lastModifiedBy>
  <cp:revision>67</cp:revision>
  <dcterms:created xsi:type="dcterms:W3CDTF">2015-04-04T18:05:01Z</dcterms:created>
  <dcterms:modified xsi:type="dcterms:W3CDTF">2024-09-24T19:20:59Z</dcterms:modified>
</cp:coreProperties>
</file>